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9"/>
  </p:notesMasterIdLst>
  <p:sldIdLst>
    <p:sldId id="258" r:id="rId2"/>
    <p:sldId id="259" r:id="rId3"/>
    <p:sldId id="270" r:id="rId4"/>
    <p:sldId id="271" r:id="rId5"/>
    <p:sldId id="278" r:id="rId6"/>
    <p:sldId id="274" r:id="rId7"/>
    <p:sldId id="273" r:id="rId8"/>
    <p:sldId id="272" r:id="rId9"/>
    <p:sldId id="275" r:id="rId10"/>
    <p:sldId id="276" r:id="rId11"/>
    <p:sldId id="298" r:id="rId12"/>
    <p:sldId id="297" r:id="rId13"/>
    <p:sldId id="279" r:id="rId14"/>
    <p:sldId id="291" r:id="rId15"/>
    <p:sldId id="293" r:id="rId16"/>
    <p:sldId id="292" r:id="rId17"/>
    <p:sldId id="300" r:id="rId18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0"/>
    </p:embeddedFont>
    <p:embeddedFont>
      <p:font typeface="12롯데마트행복Medium" panose="02020603020101020101" pitchFamily="18" charset="-127"/>
      <p:regular r:id="rId21"/>
    </p:embeddedFont>
    <p:embeddedFont>
      <p:font typeface="나눔손글씨 붓" panose="03060600000000000000" pitchFamily="66" charset="-127"/>
      <p:regular r:id="rId22"/>
    </p:embeddedFont>
    <p:embeddedFont>
      <p:font typeface="나눔손글씨 펜" panose="03040600000000000000" pitchFamily="66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6597"/>
    <a:srgbClr val="FFD966"/>
    <a:srgbClr val="F7DCCD"/>
    <a:srgbClr val="FDF1A8"/>
    <a:srgbClr val="B2E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6" autoAdjust="0"/>
    <p:restoredTop sz="94660"/>
  </p:normalViewPr>
  <p:slideViewPr>
    <p:cSldViewPr snapToGrid="0">
      <p:cViewPr>
        <p:scale>
          <a:sx n="69" d="100"/>
          <a:sy n="69" d="100"/>
        </p:scale>
        <p:origin x="710" y="-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7ADA2-51E1-415B-80F1-0CD79AF8F9F2}" type="datetimeFigureOut">
              <a:rPr lang="ko-KR" altLang="en-US" smtClean="0"/>
              <a:t>2019-11-15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D82AB-BFEC-454F-AA39-CB27AFBDAD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111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2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2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46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7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8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2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6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4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4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9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3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4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mgur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ick_figur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6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5948312" y="1958040"/>
            <a:ext cx="548320" cy="460109"/>
          </a:xfrm>
          <a:custGeom>
            <a:avLst/>
            <a:gdLst>
              <a:gd name="connsiteX0" fmla="*/ 407764 w 548320"/>
              <a:gd name="connsiteY0" fmla="*/ 0 h 460109"/>
              <a:gd name="connsiteX1" fmla="*/ 548320 w 548320"/>
              <a:gd name="connsiteY1" fmla="*/ 239371 h 460109"/>
              <a:gd name="connsiteX2" fmla="*/ 529633 w 548320"/>
              <a:gd name="connsiteY2" fmla="*/ 250344 h 460109"/>
              <a:gd name="connsiteX3" fmla="*/ 529945 w 548320"/>
              <a:gd name="connsiteY3" fmla="*/ 250577 h 460109"/>
              <a:gd name="connsiteX4" fmla="*/ 195818 w 548320"/>
              <a:gd name="connsiteY4" fmla="*/ 446769 h 460109"/>
              <a:gd name="connsiteX5" fmla="*/ 195820 w 548320"/>
              <a:gd name="connsiteY5" fmla="*/ 446771 h 460109"/>
              <a:gd name="connsiteX6" fmla="*/ 173102 w 548320"/>
              <a:gd name="connsiteY6" fmla="*/ 460109 h 460109"/>
              <a:gd name="connsiteX7" fmla="*/ 151276 w 548320"/>
              <a:gd name="connsiteY7" fmla="*/ 447126 h 460109"/>
              <a:gd name="connsiteX8" fmla="*/ 166870 w 548320"/>
              <a:gd name="connsiteY8" fmla="*/ 440374 h 460109"/>
              <a:gd name="connsiteX9" fmla="*/ 116070 w 548320"/>
              <a:gd name="connsiteY9" fmla="*/ 409218 h 460109"/>
              <a:gd name="connsiteX10" fmla="*/ 134273 w 548320"/>
              <a:gd name="connsiteY10" fmla="*/ 399592 h 460109"/>
              <a:gd name="connsiteX11" fmla="*/ 80637 w 548320"/>
              <a:gd name="connsiteY11" fmla="*/ 366908 h 460109"/>
              <a:gd name="connsiteX12" fmla="*/ 117160 w 548320"/>
              <a:gd name="connsiteY12" fmla="*/ 349613 h 460109"/>
              <a:gd name="connsiteX13" fmla="*/ 114213 w 548320"/>
              <a:gd name="connsiteY13" fmla="*/ 344594 h 460109"/>
              <a:gd name="connsiteX14" fmla="*/ 70640 w 548320"/>
              <a:gd name="connsiteY14" fmla="*/ 318672 h 460109"/>
              <a:gd name="connsiteX15" fmla="*/ 86232 w 548320"/>
              <a:gd name="connsiteY15" fmla="*/ 311920 h 460109"/>
              <a:gd name="connsiteX16" fmla="*/ 35433 w 548320"/>
              <a:gd name="connsiteY16" fmla="*/ 280765 h 460109"/>
              <a:gd name="connsiteX17" fmla="*/ 53636 w 548320"/>
              <a:gd name="connsiteY17" fmla="*/ 271138 h 460109"/>
              <a:gd name="connsiteX18" fmla="*/ 0 w 548320"/>
              <a:gd name="connsiteY18" fmla="*/ 238453 h 460109"/>
              <a:gd name="connsiteX19" fmla="*/ 40602 w 548320"/>
              <a:gd name="connsiteY19" fmla="*/ 219229 h 460109"/>
              <a:gd name="connsiteX20" fmla="*/ 39195 w 548320"/>
              <a:gd name="connsiteY20" fmla="*/ 216836 h 460109"/>
              <a:gd name="connsiteX21" fmla="*/ 109580 w 548320"/>
              <a:gd name="connsiteY21" fmla="*/ 175507 h 460109"/>
              <a:gd name="connsiteX22" fmla="*/ 109275 w 548320"/>
              <a:gd name="connsiteY22" fmla="*/ 175269 h 46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320" h="460109">
                <a:moveTo>
                  <a:pt x="407764" y="0"/>
                </a:moveTo>
                <a:lnTo>
                  <a:pt x="548320" y="239371"/>
                </a:lnTo>
                <a:lnTo>
                  <a:pt x="529633" y="250344"/>
                </a:lnTo>
                <a:lnTo>
                  <a:pt x="529945" y="250577"/>
                </a:lnTo>
                <a:lnTo>
                  <a:pt x="195818" y="446769"/>
                </a:lnTo>
                <a:lnTo>
                  <a:pt x="195820" y="446771"/>
                </a:lnTo>
                <a:lnTo>
                  <a:pt x="173102" y="460109"/>
                </a:lnTo>
                <a:lnTo>
                  <a:pt x="151276" y="447126"/>
                </a:lnTo>
                <a:lnTo>
                  <a:pt x="166870" y="440374"/>
                </a:lnTo>
                <a:lnTo>
                  <a:pt x="116070" y="409218"/>
                </a:lnTo>
                <a:lnTo>
                  <a:pt x="134273" y="399592"/>
                </a:lnTo>
                <a:lnTo>
                  <a:pt x="80637" y="366908"/>
                </a:lnTo>
                <a:lnTo>
                  <a:pt x="117160" y="349613"/>
                </a:lnTo>
                <a:lnTo>
                  <a:pt x="114213" y="344594"/>
                </a:lnTo>
                <a:lnTo>
                  <a:pt x="70640" y="318672"/>
                </a:lnTo>
                <a:lnTo>
                  <a:pt x="86232" y="311920"/>
                </a:lnTo>
                <a:lnTo>
                  <a:pt x="35433" y="280765"/>
                </a:lnTo>
                <a:lnTo>
                  <a:pt x="53636" y="271138"/>
                </a:lnTo>
                <a:lnTo>
                  <a:pt x="0" y="238453"/>
                </a:lnTo>
                <a:lnTo>
                  <a:pt x="40602" y="219229"/>
                </a:lnTo>
                <a:lnTo>
                  <a:pt x="39195" y="216836"/>
                </a:lnTo>
                <a:lnTo>
                  <a:pt x="109580" y="175507"/>
                </a:lnTo>
                <a:lnTo>
                  <a:pt x="109275" y="175269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8901" y="2195592"/>
            <a:ext cx="138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START~!!</a:t>
            </a:r>
            <a:endParaRPr lang="ko-KR" altLang="en-US" sz="2400" b="1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00664" y="2755900"/>
            <a:ext cx="906369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6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클라우드</a:t>
            </a:r>
            <a:r>
              <a:rPr lang="en-US" altLang="ko-KR" sz="6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컴퓨팅 </a:t>
            </a:r>
            <a:r>
              <a:rPr lang="en-US" altLang="ko-KR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</a:t>
            </a:r>
            <a:r>
              <a:rPr lang="ko-KR" altLang="en-US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차 과제</a:t>
            </a:r>
            <a:endParaRPr lang="en-US" altLang="ko-KR" sz="6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인터넷 서비스 설계</a:t>
            </a: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09806" y="2255798"/>
            <a:ext cx="2045414" cy="2441812"/>
            <a:chOff x="5133315" y="2214554"/>
            <a:chExt cx="2045414" cy="2441812"/>
          </a:xfrm>
        </p:grpSpPr>
        <p:grpSp>
          <p:nvGrpSpPr>
            <p:cNvPr id="25" name="그룹 24"/>
            <p:cNvGrpSpPr/>
            <p:nvPr/>
          </p:nvGrpSpPr>
          <p:grpSpPr>
            <a:xfrm>
              <a:off x="5133315" y="2214554"/>
              <a:ext cx="2045414" cy="2441812"/>
              <a:chOff x="2261118" y="2212520"/>
              <a:chExt cx="4814595" cy="5747656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6" y="2212520"/>
                <a:ext cx="4760367" cy="5747656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DF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IT</a:t>
                </a:r>
                <a:r>
                  <a:rPr lang="ko-KR" alt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경영 </a:t>
                </a:r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2014316016</a:t>
                </a:r>
              </a:p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IT</a:t>
                </a:r>
                <a:r>
                  <a:rPr lang="ko-KR" alt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경영 </a:t>
                </a:r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2016314015</a:t>
                </a:r>
              </a:p>
              <a:p>
                <a:pPr algn="ctr"/>
                <a:r>
                  <a: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설동민</a:t>
                </a:r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  <a:p>
                <a:pPr algn="ctr"/>
                <a:r>
                  <a: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박재연</a:t>
                </a:r>
              </a:p>
            </p:txBody>
          </p:sp>
        </p:grpSp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5895496" y="2222499"/>
              <a:ext cx="529945" cy="391373"/>
            </a:xfrm>
            <a:custGeom>
              <a:avLst/>
              <a:gdLst>
                <a:gd name="connsiteX0" fmla="*/ 529945 w 529945"/>
                <a:gd name="connsiteY0" fmla="*/ 181841 h 391373"/>
                <a:gd name="connsiteX1" fmla="*/ 195819 w 529945"/>
                <a:gd name="connsiteY1" fmla="*/ 378033 h 391373"/>
                <a:gd name="connsiteX2" fmla="*/ 195820 w 529945"/>
                <a:gd name="connsiteY2" fmla="*/ 378035 h 391373"/>
                <a:gd name="connsiteX3" fmla="*/ 173102 w 529945"/>
                <a:gd name="connsiteY3" fmla="*/ 391373 h 391373"/>
                <a:gd name="connsiteX4" fmla="*/ 151277 w 529945"/>
                <a:gd name="connsiteY4" fmla="*/ 378390 h 391373"/>
                <a:gd name="connsiteX5" fmla="*/ 166870 w 529945"/>
                <a:gd name="connsiteY5" fmla="*/ 371638 h 391373"/>
                <a:gd name="connsiteX6" fmla="*/ 116070 w 529945"/>
                <a:gd name="connsiteY6" fmla="*/ 340482 h 391373"/>
                <a:gd name="connsiteX7" fmla="*/ 134273 w 529945"/>
                <a:gd name="connsiteY7" fmla="*/ 330856 h 391373"/>
                <a:gd name="connsiteX8" fmla="*/ 80637 w 529945"/>
                <a:gd name="connsiteY8" fmla="*/ 298172 h 391373"/>
                <a:gd name="connsiteX9" fmla="*/ 117160 w 529945"/>
                <a:gd name="connsiteY9" fmla="*/ 280877 h 391373"/>
                <a:gd name="connsiteX10" fmla="*/ 114213 w 529945"/>
                <a:gd name="connsiteY10" fmla="*/ 275858 h 391373"/>
                <a:gd name="connsiteX11" fmla="*/ 70640 w 529945"/>
                <a:gd name="connsiteY11" fmla="*/ 249936 h 391373"/>
                <a:gd name="connsiteX12" fmla="*/ 86233 w 529945"/>
                <a:gd name="connsiteY12" fmla="*/ 243184 h 391373"/>
                <a:gd name="connsiteX13" fmla="*/ 35433 w 529945"/>
                <a:gd name="connsiteY13" fmla="*/ 212029 h 391373"/>
                <a:gd name="connsiteX14" fmla="*/ 53637 w 529945"/>
                <a:gd name="connsiteY14" fmla="*/ 202402 h 391373"/>
                <a:gd name="connsiteX15" fmla="*/ 0 w 529945"/>
                <a:gd name="connsiteY15" fmla="*/ 169717 h 391373"/>
                <a:gd name="connsiteX16" fmla="*/ 40602 w 529945"/>
                <a:gd name="connsiteY16" fmla="*/ 150493 h 391373"/>
                <a:gd name="connsiteX17" fmla="*/ 39195 w 529945"/>
                <a:gd name="connsiteY17" fmla="*/ 148100 h 391373"/>
                <a:gd name="connsiteX18" fmla="*/ 291415 w 529945"/>
                <a:gd name="connsiteY18" fmla="*/ 0 h 391373"/>
                <a:gd name="connsiteX19" fmla="*/ 403285 w 529945"/>
                <a:gd name="connsiteY19" fmla="*/ 87039 h 391373"/>
                <a:gd name="connsiteX20" fmla="*/ 529945 w 529945"/>
                <a:gd name="connsiteY20" fmla="*/ 181841 h 39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9945" h="391373">
                  <a:moveTo>
                    <a:pt x="529945" y="181841"/>
                  </a:moveTo>
                  <a:lnTo>
                    <a:pt x="195819" y="378033"/>
                  </a:lnTo>
                  <a:lnTo>
                    <a:pt x="195820" y="378035"/>
                  </a:lnTo>
                  <a:lnTo>
                    <a:pt x="173102" y="391373"/>
                  </a:lnTo>
                  <a:lnTo>
                    <a:pt x="151277" y="378390"/>
                  </a:lnTo>
                  <a:lnTo>
                    <a:pt x="166870" y="371638"/>
                  </a:lnTo>
                  <a:lnTo>
                    <a:pt x="116070" y="340482"/>
                  </a:lnTo>
                  <a:lnTo>
                    <a:pt x="134273" y="330856"/>
                  </a:lnTo>
                  <a:lnTo>
                    <a:pt x="80637" y="298172"/>
                  </a:lnTo>
                  <a:lnTo>
                    <a:pt x="117160" y="280877"/>
                  </a:lnTo>
                  <a:lnTo>
                    <a:pt x="114213" y="275858"/>
                  </a:lnTo>
                  <a:lnTo>
                    <a:pt x="70640" y="249936"/>
                  </a:lnTo>
                  <a:lnTo>
                    <a:pt x="86233" y="243184"/>
                  </a:lnTo>
                  <a:lnTo>
                    <a:pt x="35433" y="212029"/>
                  </a:lnTo>
                  <a:lnTo>
                    <a:pt x="53637" y="202402"/>
                  </a:lnTo>
                  <a:lnTo>
                    <a:pt x="0" y="169717"/>
                  </a:lnTo>
                  <a:lnTo>
                    <a:pt x="40602" y="150493"/>
                  </a:lnTo>
                  <a:lnTo>
                    <a:pt x="39195" y="148100"/>
                  </a:lnTo>
                  <a:lnTo>
                    <a:pt x="291415" y="0"/>
                  </a:lnTo>
                  <a:lnTo>
                    <a:pt x="403285" y="87039"/>
                  </a:lnTo>
                  <a:lnTo>
                    <a:pt x="529945" y="181841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0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6368" y="115745"/>
            <a:ext cx="10272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07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설계 및 구현 시에 예상되는 위험 요소와 해결 대책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584BD2-7B11-49B1-868E-B5A29A83AFBA}"/>
              </a:ext>
            </a:extLst>
          </p:cNvPr>
          <p:cNvGrpSpPr/>
          <p:nvPr/>
        </p:nvGrpSpPr>
        <p:grpSpPr>
          <a:xfrm>
            <a:off x="0" y="1058197"/>
            <a:ext cx="11500021" cy="1200329"/>
            <a:chOff x="562626" y="1237382"/>
            <a:chExt cx="11500021" cy="12003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931CBA5-209E-4ECC-8B38-89244717D26F}"/>
                </a:ext>
              </a:extLst>
            </p:cNvPr>
            <p:cNvSpPr/>
            <p:nvPr/>
          </p:nvSpPr>
          <p:spPr>
            <a:xfrm>
              <a:off x="562626" y="1257040"/>
              <a:ext cx="19319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176213" algn="l"/>
                </a:tabLst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1. 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프리티어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문제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577D90-92B1-48EE-A9FA-C628A4B72019}"/>
                </a:ext>
              </a:extLst>
            </p:cNvPr>
            <p:cNvSpPr/>
            <p:nvPr/>
          </p:nvSpPr>
          <p:spPr>
            <a:xfrm>
              <a:off x="2738074" y="1237382"/>
              <a:ext cx="932457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tabLst>
                  <a:tab pos="176213" algn="l"/>
                </a:tabLs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EC2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의 경우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프리티어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환경에서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1GB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이상의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RAM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을 사용할 경우 인스턴스가 강제로 사망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tabLst>
                  <a:tab pos="176213" algn="l"/>
                </a:tabLst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  <a:p>
              <a:pPr>
                <a:tabLst>
                  <a:tab pos="176213" algn="l"/>
                </a:tabLs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 -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해결 대책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)  1.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htop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등의 리눅스 명령어로 프로세스 모니터링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인스턴스가 죽을 경우 재부팅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  <a:p>
              <a:pPr>
                <a:tabLst>
                  <a:tab pos="176213" algn="l"/>
                </a:tabLs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	                   2.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디스크 자원을 활용하여 </a:t>
              </a:r>
              <a:r>
                <a:rPr lang="ko-KR" altLang="en-US" dirty="0">
                  <a:solidFill>
                    <a:srgbClr val="FF0000"/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가상메모리 추가</a:t>
              </a:r>
              <a:endParaRPr lang="en-US" altLang="ko-KR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8AD0479-B767-402D-A13B-67976B29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3" y="2449951"/>
            <a:ext cx="7634880" cy="42990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9632FF-72C6-40D4-923E-FB51B7B0E89E}"/>
              </a:ext>
            </a:extLst>
          </p:cNvPr>
          <p:cNvSpPr/>
          <p:nvPr/>
        </p:nvSpPr>
        <p:spPr>
          <a:xfrm>
            <a:off x="7868219" y="6372923"/>
            <a:ext cx="4234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176213" algn="l"/>
              </a:tabLst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리눅스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CLI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기반 서버 모니터링 툴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htop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14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6368" y="115745"/>
            <a:ext cx="10272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07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설계 및 구현 시에 예상되는 위험 요소와 해결 대책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BCB458-3223-4E34-B49F-15F5F6ABA5B9}"/>
              </a:ext>
            </a:extLst>
          </p:cNvPr>
          <p:cNvSpPr/>
          <p:nvPr/>
        </p:nvSpPr>
        <p:spPr>
          <a:xfrm>
            <a:off x="67353" y="1085017"/>
            <a:ext cx="19107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76213" algn="l"/>
              </a:tabLs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2. RDS - MySQL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C3B4F7-3360-48D6-80AA-462084F8B294}"/>
              </a:ext>
            </a:extLst>
          </p:cNvPr>
          <p:cNvSpPr/>
          <p:nvPr/>
        </p:nvSpPr>
        <p:spPr>
          <a:xfrm>
            <a:off x="358858" y="1602308"/>
            <a:ext cx="111512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176213" algn="l"/>
              </a:tabLst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MySQL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의 경우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RDS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아니더라도 기본 세팅이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Latin1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으로 설정되어 있음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한글 사용을 위해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UTF-8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로 설정 필요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>
              <a:tabLst>
                <a:tab pos="176213" algn="l"/>
              </a:tabLst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>
              <a:tabLst>
                <a:tab pos="176213" algn="l"/>
              </a:tabLst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해결 대책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 RDS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상에서 </a:t>
            </a:r>
            <a:r>
              <a:rPr lang="ko-KR" altLang="en-US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파라미터 그룹 추가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통해 해결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2A5A8A-574D-4DFA-B33C-6D0250F0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9" y="2734115"/>
            <a:ext cx="4915586" cy="3581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97D2D3-5579-4FB2-A852-F3B01E35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66" y="5973115"/>
            <a:ext cx="6657975" cy="342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E56A69-A7B0-46F8-ACC5-26EDC236097C}"/>
              </a:ext>
            </a:extLst>
          </p:cNvPr>
          <p:cNvSpPr/>
          <p:nvPr/>
        </p:nvSpPr>
        <p:spPr>
          <a:xfrm>
            <a:off x="7032519" y="6316015"/>
            <a:ext cx="5025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쿼리 스트링을 통한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설정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권장되지 않는 방법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A5E41A-1DDF-434E-B4BF-6B48C034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157" y="2061738"/>
            <a:ext cx="4780799" cy="382117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EC20B8D-AD48-4931-AEDF-AD9ED5653FA0}"/>
              </a:ext>
            </a:extLst>
          </p:cNvPr>
          <p:cNvCxnSpPr/>
          <p:nvPr/>
        </p:nvCxnSpPr>
        <p:spPr>
          <a:xfrm flipV="1">
            <a:off x="5225419" y="3754847"/>
            <a:ext cx="1418129" cy="5775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A94D0-3F18-4C95-AFE1-0816332EE2D3}"/>
              </a:ext>
            </a:extLst>
          </p:cNvPr>
          <p:cNvSpPr/>
          <p:nvPr/>
        </p:nvSpPr>
        <p:spPr>
          <a:xfrm>
            <a:off x="8970957" y="2734115"/>
            <a:ext cx="1376201" cy="2712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1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6368" y="115745"/>
            <a:ext cx="10272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07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설계 및 구현 시에 예상되는 위험 요소와 해결 대책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3D490C-2473-4092-A0F3-DF7C3DB796AB}"/>
              </a:ext>
            </a:extLst>
          </p:cNvPr>
          <p:cNvSpPr/>
          <p:nvPr/>
        </p:nvSpPr>
        <p:spPr>
          <a:xfrm>
            <a:off x="0" y="1116108"/>
            <a:ext cx="2008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176213" algn="l"/>
              </a:tabLs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3.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요금 청구 문제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AB2E85-0B9F-4089-B7D2-D7409E886C5E}"/>
              </a:ext>
            </a:extLst>
          </p:cNvPr>
          <p:cNvSpPr/>
          <p:nvPr/>
        </p:nvSpPr>
        <p:spPr>
          <a:xfrm>
            <a:off x="741408" y="2054091"/>
            <a:ext cx="111512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  <a:tabLst>
                <a:tab pos="176213" algn="l"/>
              </a:tabLs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대부분의 서비스는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프리티어를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제공하나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일부기능은 제공하지 않음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한도 초과시 기타 서비스 사용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>
              <a:tabLst>
                <a:tab pos="176213" algn="l"/>
              </a:tabLst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FontTx/>
              <a:buChar char="-"/>
              <a:tabLst>
                <a:tab pos="176213" algn="l"/>
              </a:tabLs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해결 대책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 </a:t>
            </a:r>
          </a:p>
          <a:p>
            <a:pPr>
              <a:tabLst>
                <a:tab pos="176213" algn="l"/>
              </a:tabLs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    Route 53     : DNS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네임서버에서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DNS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쿼리 조회별로 요금 청구 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무료 도메인 업체 사용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>
              <a:tabLst>
                <a:tab pos="176213" algn="l"/>
              </a:tabLs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   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codeCommit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빌드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배포시마다 요금 청구                           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-&gt;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Jekins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로 서비스 전체 이전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4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97FC1-25E7-4A84-8E67-ABC32610BD73}"/>
              </a:ext>
            </a:extLst>
          </p:cNvPr>
          <p:cNvSpPr/>
          <p:nvPr/>
        </p:nvSpPr>
        <p:spPr>
          <a:xfrm>
            <a:off x="838686" y="1589896"/>
            <a:ext cx="10735998" cy="4593040"/>
          </a:xfrm>
          <a:prstGeom prst="rect">
            <a:avLst/>
          </a:prstGeom>
          <a:solidFill>
            <a:schemeClr val="bg1"/>
          </a:solidFill>
          <a:ln w="38100"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96547" y="115745"/>
            <a:ext cx="6672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08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기타 설계 관련 정보 추가 기능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5">
            <a:extLst>
              <a:ext uri="{FF2B5EF4-FFF2-40B4-BE49-F238E27FC236}">
                <a16:creationId xmlns:a16="http://schemas.microsoft.com/office/drawing/2014/main" id="{AD3FC7D8-844A-440B-8FD8-65BBEC728916}"/>
              </a:ext>
            </a:extLst>
          </p:cNvPr>
          <p:cNvSpPr txBox="1"/>
          <p:nvPr/>
        </p:nvSpPr>
        <p:spPr>
          <a:xfrm>
            <a:off x="838686" y="1620576"/>
            <a:ext cx="56033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Rekognition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Route 53  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S3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RDS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EC2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ElastiCache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CloudWatch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VPC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Elastic Container Service (ECS Fargate )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Elastic Container Registry ( ECR )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Elastic Load Balancing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AWS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CodeCommit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AWS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CodeDeploy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AWS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CodeBuild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</p:txBody>
      </p:sp>
      <p:sp>
        <p:nvSpPr>
          <p:cNvPr id="50" name="テキスト ボックス 3">
            <a:extLst>
              <a:ext uri="{FF2B5EF4-FFF2-40B4-BE49-F238E27FC236}">
                <a16:creationId xmlns:a16="http://schemas.microsoft.com/office/drawing/2014/main" id="{DE2B8E86-4707-4829-A677-0D4D9347572E}"/>
              </a:ext>
            </a:extLst>
          </p:cNvPr>
          <p:cNvSpPr txBox="1"/>
          <p:nvPr/>
        </p:nvSpPr>
        <p:spPr>
          <a:xfrm>
            <a:off x="7837752" y="1113974"/>
            <a:ext cx="217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설명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6FFAE6E-E1D2-4F47-9F74-E2EBE71F85D0}"/>
              </a:ext>
            </a:extLst>
          </p:cNvPr>
          <p:cNvSpPr/>
          <p:nvPr/>
        </p:nvSpPr>
        <p:spPr>
          <a:xfrm>
            <a:off x="10987097" y="4419171"/>
            <a:ext cx="226334" cy="223463"/>
          </a:xfrm>
          <a:prstGeom prst="ellipse">
            <a:avLst/>
          </a:prstGeom>
          <a:solidFill>
            <a:srgbClr val="FFD966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E894C90-F3A9-456D-9310-7497DEF75353}"/>
              </a:ext>
            </a:extLst>
          </p:cNvPr>
          <p:cNvSpPr/>
          <p:nvPr/>
        </p:nvSpPr>
        <p:spPr>
          <a:xfrm>
            <a:off x="10987097" y="4159675"/>
            <a:ext cx="226334" cy="223463"/>
          </a:xfrm>
          <a:prstGeom prst="ellipse">
            <a:avLst/>
          </a:prstGeom>
          <a:solidFill>
            <a:srgbClr val="FFD966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62F8C0E-3E25-4AC0-A71B-A0B47BC8F5E1}"/>
              </a:ext>
            </a:extLst>
          </p:cNvPr>
          <p:cNvSpPr/>
          <p:nvPr/>
        </p:nvSpPr>
        <p:spPr>
          <a:xfrm>
            <a:off x="10987097" y="4715660"/>
            <a:ext cx="226334" cy="223463"/>
          </a:xfrm>
          <a:prstGeom prst="ellipse">
            <a:avLst/>
          </a:prstGeom>
          <a:solidFill>
            <a:srgbClr val="FFD966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A03B2EE-DACE-45A3-ABFE-FC3CAC3A76A9}"/>
              </a:ext>
            </a:extLst>
          </p:cNvPr>
          <p:cNvSpPr/>
          <p:nvPr/>
        </p:nvSpPr>
        <p:spPr>
          <a:xfrm>
            <a:off x="10987097" y="5252290"/>
            <a:ext cx="226334" cy="223463"/>
          </a:xfrm>
          <a:prstGeom prst="ellipse">
            <a:avLst/>
          </a:prstGeom>
          <a:solidFill>
            <a:srgbClr val="FFD966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3072C4A-46CB-48D2-82D6-D24F66089D60}"/>
              </a:ext>
            </a:extLst>
          </p:cNvPr>
          <p:cNvSpPr/>
          <p:nvPr/>
        </p:nvSpPr>
        <p:spPr>
          <a:xfrm>
            <a:off x="10987097" y="1964941"/>
            <a:ext cx="226334" cy="223463"/>
          </a:xfrm>
          <a:prstGeom prst="ellipse">
            <a:avLst/>
          </a:prstGeom>
          <a:solidFill>
            <a:srgbClr val="FFD966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00E94FD-E4B7-4565-B1FA-4E5DB74A2DB4}"/>
              </a:ext>
            </a:extLst>
          </p:cNvPr>
          <p:cNvSpPr/>
          <p:nvPr/>
        </p:nvSpPr>
        <p:spPr>
          <a:xfrm>
            <a:off x="10987097" y="5552684"/>
            <a:ext cx="226334" cy="223463"/>
          </a:xfrm>
          <a:prstGeom prst="ellipse">
            <a:avLst/>
          </a:prstGeom>
          <a:solidFill>
            <a:srgbClr val="FFD966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9EE72EB-470F-4B70-B444-4CF68BC37B30}"/>
              </a:ext>
            </a:extLst>
          </p:cNvPr>
          <p:cNvSpPr/>
          <p:nvPr/>
        </p:nvSpPr>
        <p:spPr>
          <a:xfrm>
            <a:off x="10991463" y="5873602"/>
            <a:ext cx="226334" cy="223463"/>
          </a:xfrm>
          <a:prstGeom prst="ellipse">
            <a:avLst/>
          </a:prstGeom>
          <a:solidFill>
            <a:srgbClr val="FFD966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テキスト ボックス 5">
            <a:extLst>
              <a:ext uri="{FF2B5EF4-FFF2-40B4-BE49-F238E27FC236}">
                <a16:creationId xmlns:a16="http://schemas.microsoft.com/office/drawing/2014/main" id="{4B94EE4B-3ADE-4734-B4E8-7CBE07C47BDB}"/>
              </a:ext>
            </a:extLst>
          </p:cNvPr>
          <p:cNvSpPr txBox="1"/>
          <p:nvPr/>
        </p:nvSpPr>
        <p:spPr>
          <a:xfrm>
            <a:off x="6333385" y="1620576"/>
            <a:ext cx="3521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딥 러닝 기반 시각 분석 서비스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DNS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서비스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스토리지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관계형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DB (MySQL)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서버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In-Memory DB 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redis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)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서비스 모니터링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가상 사설 클라우드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컨테이너 오케스트레이션 서비스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도커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 이미지 저장소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로드벨런서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CI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CD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자동 빌드 서비스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26F7B3A-F35C-43EE-8F8C-75768F3F3854}"/>
              </a:ext>
            </a:extLst>
          </p:cNvPr>
          <p:cNvSpPr/>
          <p:nvPr/>
        </p:nvSpPr>
        <p:spPr>
          <a:xfrm>
            <a:off x="6803458" y="6426195"/>
            <a:ext cx="226334" cy="223463"/>
          </a:xfrm>
          <a:prstGeom prst="ellipse">
            <a:avLst/>
          </a:prstGeom>
          <a:solidFill>
            <a:srgbClr val="FFD966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1CA60CB-E98D-4F9D-8CBF-FA4F7127DB54}"/>
              </a:ext>
            </a:extLst>
          </p:cNvPr>
          <p:cNvSpPr/>
          <p:nvPr/>
        </p:nvSpPr>
        <p:spPr>
          <a:xfrm>
            <a:off x="7149395" y="6363822"/>
            <a:ext cx="4740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비용 문제로 인해 다른 프로그램으로 대체 될 수도 있음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</p:txBody>
      </p:sp>
      <p:sp>
        <p:nvSpPr>
          <p:cNvPr id="64" name="テキスト ボックス 3">
            <a:extLst>
              <a:ext uri="{FF2B5EF4-FFF2-40B4-BE49-F238E27FC236}">
                <a16:creationId xmlns:a16="http://schemas.microsoft.com/office/drawing/2014/main" id="{59877987-6868-48BB-B7B4-D12E8AB9E5CC}"/>
              </a:ext>
            </a:extLst>
          </p:cNvPr>
          <p:cNvSpPr txBox="1"/>
          <p:nvPr/>
        </p:nvSpPr>
        <p:spPr>
          <a:xfrm>
            <a:off x="396521" y="948049"/>
            <a:ext cx="267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</a:p>
        </p:txBody>
      </p:sp>
      <p:sp>
        <p:nvSpPr>
          <p:cNvPr id="65" name="テキスト ボックス 6">
            <a:extLst>
              <a:ext uri="{FF2B5EF4-FFF2-40B4-BE49-F238E27FC236}">
                <a16:creationId xmlns:a16="http://schemas.microsoft.com/office/drawing/2014/main" id="{A7F08776-746A-4745-A0B8-2FE64CE89FC3}"/>
              </a:ext>
            </a:extLst>
          </p:cNvPr>
          <p:cNvSpPr txBox="1"/>
          <p:nvPr/>
        </p:nvSpPr>
        <p:spPr>
          <a:xfrm>
            <a:off x="503978" y="898046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6" name="テキスト ボックス 6">
            <a:extLst>
              <a:ext uri="{FF2B5EF4-FFF2-40B4-BE49-F238E27FC236}">
                <a16:creationId xmlns:a16="http://schemas.microsoft.com/office/drawing/2014/main" id="{DAEC5250-318E-4513-BD37-3C0D04E301AF}"/>
              </a:ext>
            </a:extLst>
          </p:cNvPr>
          <p:cNvSpPr txBox="1"/>
          <p:nvPr/>
        </p:nvSpPr>
        <p:spPr>
          <a:xfrm rot="10800000">
            <a:off x="2655486" y="666933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C9C6F3-5018-4051-934D-7F5BF6D34FDC}"/>
              </a:ext>
            </a:extLst>
          </p:cNvPr>
          <p:cNvSpPr/>
          <p:nvPr/>
        </p:nvSpPr>
        <p:spPr>
          <a:xfrm>
            <a:off x="6426027" y="6368649"/>
            <a:ext cx="542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*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8CEAD86-50A0-4601-8FC8-F37D3709507D}"/>
              </a:ext>
            </a:extLst>
          </p:cNvPr>
          <p:cNvCxnSpPr/>
          <p:nvPr/>
        </p:nvCxnSpPr>
        <p:spPr>
          <a:xfrm flipV="1">
            <a:off x="844404" y="3982896"/>
            <a:ext cx="10735998" cy="8133"/>
          </a:xfrm>
          <a:prstGeom prst="line">
            <a:avLst/>
          </a:prstGeom>
          <a:ln w="28575">
            <a:solidFill>
              <a:srgbClr val="87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1A564FF-0A89-4F24-A57E-34A2ECCE828A}"/>
              </a:ext>
            </a:extLst>
          </p:cNvPr>
          <p:cNvCxnSpPr/>
          <p:nvPr/>
        </p:nvCxnSpPr>
        <p:spPr>
          <a:xfrm flipV="1">
            <a:off x="859904" y="5105695"/>
            <a:ext cx="10735998" cy="8133"/>
          </a:xfrm>
          <a:prstGeom prst="line">
            <a:avLst/>
          </a:prstGeom>
          <a:ln w="28575">
            <a:solidFill>
              <a:srgbClr val="87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2394F91-AC05-4B76-BE71-2BE5BC787410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6206685" y="1589896"/>
            <a:ext cx="0" cy="4593040"/>
          </a:xfrm>
          <a:prstGeom prst="line">
            <a:avLst/>
          </a:prstGeom>
          <a:ln w="28575">
            <a:solidFill>
              <a:srgbClr val="87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66262" y="115745"/>
            <a:ext cx="6532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08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기타 설계 관련 정보 추가 기능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0BD6B62-831E-45B1-B891-02EE0F5A8024}"/>
              </a:ext>
            </a:extLst>
          </p:cNvPr>
          <p:cNvSpPr txBox="1"/>
          <p:nvPr/>
        </p:nvSpPr>
        <p:spPr>
          <a:xfrm>
            <a:off x="694275" y="1128999"/>
            <a:ext cx="737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Single Page Application (SPA)</a:t>
            </a: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29CC8023-3318-453E-8DBA-E281732907C2}"/>
              </a:ext>
            </a:extLst>
          </p:cNvPr>
          <p:cNvSpPr txBox="1"/>
          <p:nvPr/>
        </p:nvSpPr>
        <p:spPr>
          <a:xfrm>
            <a:off x="359567" y="1015828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86624A44-0263-4781-A083-E0A2BA0832D0}"/>
              </a:ext>
            </a:extLst>
          </p:cNvPr>
          <p:cNvSpPr txBox="1"/>
          <p:nvPr/>
        </p:nvSpPr>
        <p:spPr>
          <a:xfrm rot="10800000">
            <a:off x="6862954" y="782683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2050" name="Picture 2" descr="Single page application 소개에 대한 이미지 검색결과">
            <a:extLst>
              <a:ext uri="{FF2B5EF4-FFF2-40B4-BE49-F238E27FC236}">
                <a16:creationId xmlns:a16="http://schemas.microsoft.com/office/drawing/2014/main" id="{D1F6EAF4-2BF0-4432-9955-A59AE0F89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35" y="1174225"/>
            <a:ext cx="4206328" cy="523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8A6703-6253-4E20-925E-5C023A39145B}"/>
              </a:ext>
            </a:extLst>
          </p:cNvPr>
          <p:cNvSpPr/>
          <p:nvPr/>
        </p:nvSpPr>
        <p:spPr>
          <a:xfrm>
            <a:off x="104273" y="1942829"/>
            <a:ext cx="604787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Client Side Rendering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기존에 사용하던 템플릿 엔진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jsp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대신 순수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HTML,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css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js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사용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웹 페이지를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백엔드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서버로부터 분리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web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server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에 별도로 정적 호스팅 가능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SPA</a:t>
            </a: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최초 접속 시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사이트의 모든 웹페이지를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‘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청크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’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라는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js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모듈 형태로 받아온다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페이지를 이동해도 모듈만 교체되며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새로 고침이 발생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하지 않음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  -&gt;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매우 빠른 반응 속도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66262" y="115745"/>
            <a:ext cx="6532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08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기타 설계 관련 정보 추가 기능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DB9E16A-6AD2-4072-AEF6-1534CCE6B9AC}"/>
              </a:ext>
            </a:extLst>
          </p:cNvPr>
          <p:cNvSpPr txBox="1"/>
          <p:nvPr/>
        </p:nvSpPr>
        <p:spPr>
          <a:xfrm>
            <a:off x="633951" y="1035202"/>
            <a:ext cx="222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CI / CD</a:t>
            </a: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F77C339F-6804-45F6-9216-A8082ED138BA}"/>
              </a:ext>
            </a:extLst>
          </p:cNvPr>
          <p:cNvSpPr txBox="1"/>
          <p:nvPr/>
        </p:nvSpPr>
        <p:spPr>
          <a:xfrm>
            <a:off x="642874" y="898046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10E9DE29-5BA0-48E1-BB6A-2007F1A90671}"/>
              </a:ext>
            </a:extLst>
          </p:cNvPr>
          <p:cNvSpPr txBox="1"/>
          <p:nvPr/>
        </p:nvSpPr>
        <p:spPr>
          <a:xfrm rot="10800000">
            <a:off x="2458472" y="666933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F59-D14D-4956-A9BC-20A506B6D4F8}"/>
              </a:ext>
            </a:extLst>
          </p:cNvPr>
          <p:cNvSpPr/>
          <p:nvPr/>
        </p:nvSpPr>
        <p:spPr>
          <a:xfrm>
            <a:off x="104274" y="1942829"/>
            <a:ext cx="436734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Continuous Integration (CI)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Git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이나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SVN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같은 형상관리 툴을 사용할 경우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일일이 누군가 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개별 </a:t>
            </a:r>
            <a:r>
              <a:rPr lang="en-US" altLang="ko-KR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branch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통합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해야 하는 현상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발생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이러한 병합 과정을 자동화하는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프로세스가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B8E63D-22C3-4C93-8B52-A2D0E130D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5" t="319" r="15395"/>
          <a:stretch/>
        </p:blipFill>
        <p:spPr>
          <a:xfrm>
            <a:off x="4746023" y="1163057"/>
            <a:ext cx="7341703" cy="55791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49E701-DCCA-4E8A-8974-FF6CAC7C6669}"/>
              </a:ext>
            </a:extLst>
          </p:cNvPr>
          <p:cNvSpPr/>
          <p:nvPr/>
        </p:nvSpPr>
        <p:spPr>
          <a:xfrm>
            <a:off x="4852737" y="3753853"/>
            <a:ext cx="2117558" cy="2037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4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66262" y="115745"/>
            <a:ext cx="6532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08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기타 설계 관련 정보 추가 기능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4697C5EB-A5CF-4126-BAAB-367A32ADCE06}"/>
              </a:ext>
            </a:extLst>
          </p:cNvPr>
          <p:cNvSpPr txBox="1"/>
          <p:nvPr/>
        </p:nvSpPr>
        <p:spPr>
          <a:xfrm>
            <a:off x="511851" y="1035202"/>
            <a:ext cx="246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CI / CD</a:t>
            </a: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DB7A04EC-F921-49A5-B099-C745A09AFBA1}"/>
              </a:ext>
            </a:extLst>
          </p:cNvPr>
          <p:cNvSpPr txBox="1"/>
          <p:nvPr/>
        </p:nvSpPr>
        <p:spPr>
          <a:xfrm>
            <a:off x="642874" y="898046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1" name="テキスト ボックス 6">
            <a:extLst>
              <a:ext uri="{FF2B5EF4-FFF2-40B4-BE49-F238E27FC236}">
                <a16:creationId xmlns:a16="http://schemas.microsoft.com/office/drawing/2014/main" id="{CA34C14F-5E26-4CA0-BC9D-CB0A2AFFC7A2}"/>
              </a:ext>
            </a:extLst>
          </p:cNvPr>
          <p:cNvSpPr txBox="1"/>
          <p:nvPr/>
        </p:nvSpPr>
        <p:spPr>
          <a:xfrm rot="10800000">
            <a:off x="2458472" y="666933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5CB558-9E85-45AE-AC2F-77F4F44A5C57}"/>
              </a:ext>
            </a:extLst>
          </p:cNvPr>
          <p:cNvSpPr/>
          <p:nvPr/>
        </p:nvSpPr>
        <p:spPr>
          <a:xfrm>
            <a:off x="258489" y="1936301"/>
            <a:ext cx="436734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Continuous Deployment (CD)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개발 서버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운영서버 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배포의 과정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을 하나의 프로세스로 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자동화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한 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외에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Circle CI, Jenkins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등을 사용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8F544F-3B2B-4C40-90A0-8798B08C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316" y="1269369"/>
            <a:ext cx="3153195" cy="54381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0781C-B19F-440E-99AD-C99A4DCB9FBA}"/>
              </a:ext>
            </a:extLst>
          </p:cNvPr>
          <p:cNvSpPr/>
          <p:nvPr/>
        </p:nvSpPr>
        <p:spPr>
          <a:xfrm>
            <a:off x="9202050" y="6305950"/>
            <a:ext cx="266169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에서 제공하는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CI/CD 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5" name="Picture 2" descr="관련 이미지">
            <a:extLst>
              <a:ext uri="{FF2B5EF4-FFF2-40B4-BE49-F238E27FC236}">
                <a16:creationId xmlns:a16="http://schemas.microsoft.com/office/drawing/2014/main" id="{4007E738-5B4C-4345-8C20-A5A64A521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r="9293" b="2717"/>
          <a:stretch/>
        </p:blipFill>
        <p:spPr bwMode="auto">
          <a:xfrm>
            <a:off x="3641948" y="4537216"/>
            <a:ext cx="4381090" cy="214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1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0781C-B19F-440E-99AD-C99A4DCB9FBA}"/>
              </a:ext>
            </a:extLst>
          </p:cNvPr>
          <p:cNvSpPr/>
          <p:nvPr/>
        </p:nvSpPr>
        <p:spPr>
          <a:xfrm>
            <a:off x="3718493" y="2767280"/>
            <a:ext cx="480131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감사합니다</a:t>
            </a:r>
            <a:endParaRPr lang="ko-KR" altLang="en-US" sz="8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188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2857" y="0"/>
            <a:ext cx="5019323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클라우드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컴퓨팅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차 과제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11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인터넷 서비스 설계</a:t>
            </a:r>
            <a:endParaRPr lang="en-US" altLang="ko-KR" sz="11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806969" y="1399220"/>
            <a:ext cx="2045414" cy="2441812"/>
            <a:chOff x="2261118" y="2212520"/>
            <a:chExt cx="4814595" cy="5747657"/>
          </a:xfrm>
        </p:grpSpPr>
        <p:sp>
          <p:nvSpPr>
            <p:cNvPr id="10" name="자유형 9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설계할 인터넷 서비스</a:t>
              </a:r>
              <a:r>
                <a:rPr lang="en-US" altLang="ko-KR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 </a:t>
              </a:r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명칭</a:t>
              </a:r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1475965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582584" y="1399220"/>
            <a:ext cx="2045414" cy="2441812"/>
            <a:chOff x="2261118" y="2212520"/>
            <a:chExt cx="4814595" cy="5747657"/>
          </a:xfrm>
        </p:grpSpPr>
        <p:sp>
          <p:nvSpPr>
            <p:cNvPr id="16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인터넷 서비스 결정 이유</a:t>
              </a:r>
            </a:p>
          </p:txBody>
        </p:sp>
      </p:grpSp>
      <p:sp>
        <p:nvSpPr>
          <p:cNvPr id="18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4251580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358199" y="1399220"/>
            <a:ext cx="2045414" cy="2441812"/>
            <a:chOff x="2261118" y="2212520"/>
            <a:chExt cx="4814595" cy="5747657"/>
          </a:xfrm>
        </p:grpSpPr>
        <p:sp>
          <p:nvSpPr>
            <p:cNvPr id="21" name="자유형 20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설계</a:t>
              </a:r>
              <a:r>
                <a:rPr lang="en-US" altLang="ko-KR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, </a:t>
              </a:r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구현 및 시험 환경</a:t>
              </a:r>
            </a:p>
          </p:txBody>
        </p:sp>
      </p:grpSp>
      <p:sp>
        <p:nvSpPr>
          <p:cNvPr id="23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7027195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133814" y="1399220"/>
            <a:ext cx="2045414" cy="2441812"/>
            <a:chOff x="2261118" y="2212520"/>
            <a:chExt cx="4814595" cy="5747657"/>
          </a:xfrm>
        </p:grpSpPr>
        <p:sp>
          <p:nvSpPr>
            <p:cNvPr id="26" name="자유형 2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인터넷 서비스 동작 시나리오</a:t>
              </a:r>
            </a:p>
          </p:txBody>
        </p:sp>
      </p:grpSp>
      <p:sp>
        <p:nvSpPr>
          <p:cNvPr id="28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9802810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15008B-E751-4F07-A8C2-B7403B81F8A3}"/>
              </a:ext>
            </a:extLst>
          </p:cNvPr>
          <p:cNvGrpSpPr/>
          <p:nvPr/>
        </p:nvGrpSpPr>
        <p:grpSpPr>
          <a:xfrm>
            <a:off x="806969" y="4237874"/>
            <a:ext cx="2045414" cy="2441812"/>
            <a:chOff x="2261118" y="2212520"/>
            <a:chExt cx="4814594" cy="5747657"/>
          </a:xfrm>
        </p:grpSpPr>
        <p:sp>
          <p:nvSpPr>
            <p:cNvPr id="31" name="자유형 9">
              <a:extLst>
                <a:ext uri="{FF2B5EF4-FFF2-40B4-BE49-F238E27FC236}">
                  <a16:creationId xmlns:a16="http://schemas.microsoft.com/office/drawing/2014/main" id="{53BC80E6-AB74-495F-AED5-48127461D2CF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4">
              <a:extLst>
                <a:ext uri="{FF2B5EF4-FFF2-40B4-BE49-F238E27FC236}">
                  <a16:creationId xmlns:a16="http://schemas.microsoft.com/office/drawing/2014/main" id="{5AD492E0-60CE-4F70-8188-22576A4152B5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인터넷 서비스 아키텍처 </a:t>
              </a:r>
              <a:endPara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다이어그램</a:t>
              </a:r>
            </a:p>
          </p:txBody>
        </p:sp>
      </p:grp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CC1B3F50-9D03-4836-A786-3573AA10ABBD}"/>
              </a:ext>
            </a:extLst>
          </p:cNvPr>
          <p:cNvSpPr/>
          <p:nvPr/>
        </p:nvSpPr>
        <p:spPr>
          <a:xfrm rot="19249572">
            <a:off x="1475965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B6F556-86F2-4E90-A3D9-4D657B82ADA1}"/>
              </a:ext>
            </a:extLst>
          </p:cNvPr>
          <p:cNvGrpSpPr/>
          <p:nvPr/>
        </p:nvGrpSpPr>
        <p:grpSpPr>
          <a:xfrm>
            <a:off x="3582584" y="4237874"/>
            <a:ext cx="2045414" cy="2441812"/>
            <a:chOff x="2261118" y="2212520"/>
            <a:chExt cx="4814595" cy="5747657"/>
          </a:xfrm>
        </p:grpSpPr>
        <p:sp>
          <p:nvSpPr>
            <p:cNvPr id="35" name="자유형 15">
              <a:extLst>
                <a:ext uri="{FF2B5EF4-FFF2-40B4-BE49-F238E27FC236}">
                  <a16:creationId xmlns:a16="http://schemas.microsoft.com/office/drawing/2014/main" id="{495B3CD0-C608-49E3-A34B-63C23BA980D8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4">
              <a:extLst>
                <a:ext uri="{FF2B5EF4-FFF2-40B4-BE49-F238E27FC236}">
                  <a16:creationId xmlns:a16="http://schemas.microsoft.com/office/drawing/2014/main" id="{DDBF1559-8845-40BC-85C6-7ED01028B4EE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추진 일정 </a:t>
              </a:r>
              <a:r>
                <a:rPr lang="en-US" altLang="ko-KR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: </a:t>
              </a: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조원 구성 및 역할 분장 포함</a:t>
              </a:r>
            </a:p>
          </p:txBody>
        </p:sp>
      </p:grpSp>
      <p:sp>
        <p:nvSpPr>
          <p:cNvPr id="37" name="자유형: 도형 12">
            <a:extLst>
              <a:ext uri="{FF2B5EF4-FFF2-40B4-BE49-F238E27FC236}">
                <a16:creationId xmlns:a16="http://schemas.microsoft.com/office/drawing/2014/main" id="{6FAE1D48-9A2D-4208-83E8-C89B53003FA1}"/>
              </a:ext>
            </a:extLst>
          </p:cNvPr>
          <p:cNvSpPr/>
          <p:nvPr/>
        </p:nvSpPr>
        <p:spPr>
          <a:xfrm rot="19249572">
            <a:off x="4251580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4DC0E8F-BF1E-427C-8179-F0BC612BAFE3}"/>
              </a:ext>
            </a:extLst>
          </p:cNvPr>
          <p:cNvGrpSpPr/>
          <p:nvPr/>
        </p:nvGrpSpPr>
        <p:grpSpPr>
          <a:xfrm>
            <a:off x="9133814" y="4237874"/>
            <a:ext cx="2045414" cy="2441812"/>
            <a:chOff x="2261118" y="2212520"/>
            <a:chExt cx="4814595" cy="5747657"/>
          </a:xfrm>
        </p:grpSpPr>
        <p:sp>
          <p:nvSpPr>
            <p:cNvPr id="43" name="자유형 25">
              <a:extLst>
                <a:ext uri="{FF2B5EF4-FFF2-40B4-BE49-F238E27FC236}">
                  <a16:creationId xmlns:a16="http://schemas.microsoft.com/office/drawing/2014/main" id="{6E339F5C-BC6B-4074-9195-8F7E67416CDF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직사각형 4">
              <a:extLst>
                <a:ext uri="{FF2B5EF4-FFF2-40B4-BE49-F238E27FC236}">
                  <a16:creationId xmlns:a16="http://schemas.microsoft.com/office/drawing/2014/main" id="{0C5FA828-24BD-446C-9055-8D93C5889432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기타 설계 관련 정보 추가 기능</a:t>
              </a:r>
            </a:p>
          </p:txBody>
        </p:sp>
      </p:grpSp>
      <p:sp>
        <p:nvSpPr>
          <p:cNvPr id="45" name="자유형: 도형 12">
            <a:extLst>
              <a:ext uri="{FF2B5EF4-FFF2-40B4-BE49-F238E27FC236}">
                <a16:creationId xmlns:a16="http://schemas.microsoft.com/office/drawing/2014/main" id="{93E1F166-929E-444F-B016-213148B75AFD}"/>
              </a:ext>
            </a:extLst>
          </p:cNvPr>
          <p:cNvSpPr/>
          <p:nvPr/>
        </p:nvSpPr>
        <p:spPr>
          <a:xfrm rot="19249572">
            <a:off x="9802810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08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06CE22F-B416-46D7-B4B9-B2F99E58F041}"/>
              </a:ext>
            </a:extLst>
          </p:cNvPr>
          <p:cNvGrpSpPr/>
          <p:nvPr/>
        </p:nvGrpSpPr>
        <p:grpSpPr>
          <a:xfrm>
            <a:off x="6358199" y="4218347"/>
            <a:ext cx="2045414" cy="2441812"/>
            <a:chOff x="2261118" y="2212520"/>
            <a:chExt cx="4814595" cy="5747657"/>
          </a:xfrm>
        </p:grpSpPr>
        <p:sp>
          <p:nvSpPr>
            <p:cNvPr id="48" name="자유형 20">
              <a:extLst>
                <a:ext uri="{FF2B5EF4-FFF2-40B4-BE49-F238E27FC236}">
                  <a16:creationId xmlns:a16="http://schemas.microsoft.com/office/drawing/2014/main" id="{4DCEE2E9-A549-4EBD-8306-9BFBB3F94C1E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직사각형 4">
              <a:extLst>
                <a:ext uri="{FF2B5EF4-FFF2-40B4-BE49-F238E27FC236}">
                  <a16:creationId xmlns:a16="http://schemas.microsoft.com/office/drawing/2014/main" id="{D3C842C6-8355-49FD-8D19-F7A6E74C9107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설계 및 구현 시에 예상되는 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위험 요소와 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해결 대책</a:t>
              </a:r>
              <a:endParaRPr lang="ko-KR" altLang="en-US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41" name="자유형: 도형 12">
            <a:extLst>
              <a:ext uri="{FF2B5EF4-FFF2-40B4-BE49-F238E27FC236}">
                <a16:creationId xmlns:a16="http://schemas.microsoft.com/office/drawing/2014/main" id="{584E7A93-1D45-4318-9FEB-9B4AB99423A5}"/>
              </a:ext>
            </a:extLst>
          </p:cNvPr>
          <p:cNvSpPr/>
          <p:nvPr/>
        </p:nvSpPr>
        <p:spPr>
          <a:xfrm rot="19249572">
            <a:off x="7027195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9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13294" y="115745"/>
            <a:ext cx="5838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설계할 인터넷 서비스 명칭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742597-EE5E-475A-877C-ED464BEB87FD}"/>
              </a:ext>
            </a:extLst>
          </p:cNvPr>
          <p:cNvSpPr txBox="1"/>
          <p:nvPr/>
        </p:nvSpPr>
        <p:spPr>
          <a:xfrm>
            <a:off x="1501863" y="2511399"/>
            <a:ext cx="9261318" cy="15696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“SORTOGRAPHER”</a:t>
            </a:r>
            <a:endParaRPr lang="ko-KR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996F3-CD85-4C0D-84AB-3EC0BB2F231E}"/>
              </a:ext>
            </a:extLst>
          </p:cNvPr>
          <p:cNvSpPr txBox="1"/>
          <p:nvPr/>
        </p:nvSpPr>
        <p:spPr>
          <a:xfrm>
            <a:off x="2539609" y="4332017"/>
            <a:ext cx="7112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분류하다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라는 의미의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‘sort’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와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‘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grapher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를 합친 합성어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Rekognition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을 활용한 이미지 분류 사진첩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51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13294" y="115745"/>
            <a:ext cx="5838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설계할 인터넷 서비스 명칭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BEF41AB9-E41A-44F5-B9A1-820DDE23CAA4}"/>
              </a:ext>
            </a:extLst>
          </p:cNvPr>
          <p:cNvSpPr txBox="1"/>
          <p:nvPr/>
        </p:nvSpPr>
        <p:spPr>
          <a:xfrm>
            <a:off x="764610" y="1795872"/>
            <a:ext cx="11645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AWS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에서 제공하는 딥러닝 기반 모델을 활용하여 사용자가 이미지를 업로드하면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,</a:t>
            </a:r>
          </a:p>
          <a:p>
            <a:pPr algn="just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입력 받은 이미지를 분류하여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라벨링하는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이미지 호스팅 웹 서비스</a:t>
            </a:r>
            <a:endParaRPr lang="en-US" altLang="ko-KR" sz="2000" dirty="0">
              <a:solidFill>
                <a:srgbClr val="FF000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859924-3EFD-44AF-BD0A-B176080D3030}"/>
              </a:ext>
            </a:extLst>
          </p:cNvPr>
          <p:cNvGrpSpPr/>
          <p:nvPr/>
        </p:nvGrpSpPr>
        <p:grpSpPr>
          <a:xfrm>
            <a:off x="147091" y="813461"/>
            <a:ext cx="7372667" cy="892184"/>
            <a:chOff x="123678" y="609782"/>
            <a:chExt cx="7372667" cy="892184"/>
          </a:xfrm>
        </p:grpSpPr>
        <p:sp>
          <p:nvSpPr>
            <p:cNvPr id="10" name="テキスト ボックス 3">
              <a:extLst>
                <a:ext uri="{FF2B5EF4-FFF2-40B4-BE49-F238E27FC236}">
                  <a16:creationId xmlns:a16="http://schemas.microsoft.com/office/drawing/2014/main" id="{8C7023A0-6DEC-40F5-B7EE-221D59FFC076}"/>
                </a:ext>
              </a:extLst>
            </p:cNvPr>
            <p:cNvSpPr txBox="1"/>
            <p:nvPr/>
          </p:nvSpPr>
          <p:spPr>
            <a:xfrm>
              <a:off x="123678" y="917191"/>
              <a:ext cx="7372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Sortographer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–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이미지 분류 사진첩</a:t>
              </a:r>
              <a:endPara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2" name="テキスト ボックス 6">
              <a:extLst>
                <a:ext uri="{FF2B5EF4-FFF2-40B4-BE49-F238E27FC236}">
                  <a16:creationId xmlns:a16="http://schemas.microsoft.com/office/drawing/2014/main" id="{DD845FC9-7E52-447B-A3BB-C01A7F84D232}"/>
                </a:ext>
              </a:extLst>
            </p:cNvPr>
            <p:cNvSpPr txBox="1"/>
            <p:nvPr/>
          </p:nvSpPr>
          <p:spPr>
            <a:xfrm>
              <a:off x="573843" y="812149"/>
              <a:ext cx="334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3" name="テキスト ボックス 6">
              <a:extLst>
                <a:ext uri="{FF2B5EF4-FFF2-40B4-BE49-F238E27FC236}">
                  <a16:creationId xmlns:a16="http://schemas.microsoft.com/office/drawing/2014/main" id="{1380FC84-826C-4C1F-B424-267B61C25143}"/>
                </a:ext>
              </a:extLst>
            </p:cNvPr>
            <p:cNvSpPr txBox="1"/>
            <p:nvPr/>
          </p:nvSpPr>
          <p:spPr>
            <a:xfrm rot="10800000">
              <a:off x="6723795" y="609782"/>
              <a:ext cx="334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933B6EF-A7DA-4736-9E77-CF7C397DF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9"/>
          <a:stretch/>
        </p:blipFill>
        <p:spPr>
          <a:xfrm>
            <a:off x="770027" y="2961696"/>
            <a:ext cx="4972374" cy="29234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52A010-AF07-42DF-96AC-26FB011A5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165" y="2961696"/>
            <a:ext cx="5182939" cy="29234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3B7E4-9874-4F50-BEE5-685A6B5EF0A1}"/>
              </a:ext>
            </a:extLst>
          </p:cNvPr>
          <p:cNvSpPr/>
          <p:nvPr/>
        </p:nvSpPr>
        <p:spPr>
          <a:xfrm>
            <a:off x="8302123" y="5991561"/>
            <a:ext cx="133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imgur.com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AE09BA-9BE1-4A2D-AA4B-4E7FE54C414C}"/>
              </a:ext>
            </a:extLst>
          </p:cNvPr>
          <p:cNvSpPr/>
          <p:nvPr/>
        </p:nvSpPr>
        <p:spPr>
          <a:xfrm>
            <a:off x="1366494" y="6319886"/>
            <a:ext cx="40527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아마존에서 제공하는 영상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분류 서비스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045857-8847-463A-83DE-36652D2850D4}"/>
              </a:ext>
            </a:extLst>
          </p:cNvPr>
          <p:cNvSpPr/>
          <p:nvPr/>
        </p:nvSpPr>
        <p:spPr>
          <a:xfrm>
            <a:off x="2290082" y="5991561"/>
            <a:ext cx="189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Rekognition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58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20883" y="115745"/>
            <a:ext cx="54232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인터넷 서비스 결정 이유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5">
            <a:extLst>
              <a:ext uri="{FF2B5EF4-FFF2-40B4-BE49-F238E27FC236}">
                <a16:creationId xmlns:a16="http://schemas.microsoft.com/office/drawing/2014/main" id="{2D0DB098-9187-4CFE-8A78-49E17F1DA69F}"/>
              </a:ext>
            </a:extLst>
          </p:cNvPr>
          <p:cNvSpPr txBox="1"/>
          <p:nvPr/>
        </p:nvSpPr>
        <p:spPr>
          <a:xfrm>
            <a:off x="273055" y="1767200"/>
            <a:ext cx="116458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세계 최대의 이미지 호스팅 업체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지난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6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개월간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226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억 건의 방문자수를 기록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사용자가 자유롭게 이미지를 호스팅하고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다른 사용자가 공유한 이미지를 사용할 수 있음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사용자가 직접 이미지에 대한 정보를 수기로 입력 해야 하는 불편함 존재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이를 보완한 서비스를 개발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imgur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과 유사한 서비스를 만들되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,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이미지에 대한 정보를 </a:t>
            </a:r>
            <a:r>
              <a:rPr lang="en-US" altLang="ko-KR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AWS </a:t>
            </a:r>
            <a:r>
              <a:rPr lang="en-US" altLang="ko-KR" sz="2000" dirty="0" err="1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Rekognition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을 통해 자동 추출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하여 저장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이외에 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종량제 </a:t>
            </a:r>
            <a:r>
              <a:rPr lang="en-US" altLang="ko-KR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API 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서비스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를 제공하여 다른 서비스에서도 활용할 수 있도록 구현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A9BD7B-481A-4019-9847-91223075E15C}"/>
              </a:ext>
            </a:extLst>
          </p:cNvPr>
          <p:cNvGrpSpPr/>
          <p:nvPr/>
        </p:nvGrpSpPr>
        <p:grpSpPr>
          <a:xfrm>
            <a:off x="-143841" y="782683"/>
            <a:ext cx="3859105" cy="984517"/>
            <a:chOff x="2124797" y="782683"/>
            <a:chExt cx="3859105" cy="984517"/>
          </a:xfrm>
        </p:grpSpPr>
        <p:sp>
          <p:nvSpPr>
            <p:cNvPr id="44" name="テキスト ボックス 3">
              <a:extLst>
                <a:ext uri="{FF2B5EF4-FFF2-40B4-BE49-F238E27FC236}">
                  <a16:creationId xmlns:a16="http://schemas.microsoft.com/office/drawing/2014/main" id="{1DF10B00-3B79-4F09-9B72-AAE3701F596F}"/>
                </a:ext>
              </a:extLst>
            </p:cNvPr>
            <p:cNvSpPr txBox="1"/>
            <p:nvPr/>
          </p:nvSpPr>
          <p:spPr>
            <a:xfrm>
              <a:off x="2124797" y="1120869"/>
              <a:ext cx="385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imgur.com</a:t>
              </a:r>
            </a:p>
          </p:txBody>
        </p:sp>
        <p:sp>
          <p:nvSpPr>
            <p:cNvPr id="45" name="テキスト ボックス 6">
              <a:extLst>
                <a:ext uri="{FF2B5EF4-FFF2-40B4-BE49-F238E27FC236}">
                  <a16:creationId xmlns:a16="http://schemas.microsoft.com/office/drawing/2014/main" id="{51CE78F8-FA2B-4FCB-9688-ACD8BD53AB44}"/>
                </a:ext>
              </a:extLst>
            </p:cNvPr>
            <p:cNvSpPr txBox="1"/>
            <p:nvPr/>
          </p:nvSpPr>
          <p:spPr>
            <a:xfrm>
              <a:off x="2628205" y="1015828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46" name="テキスト ボックス 6">
              <a:extLst>
                <a:ext uri="{FF2B5EF4-FFF2-40B4-BE49-F238E27FC236}">
                  <a16:creationId xmlns:a16="http://schemas.microsoft.com/office/drawing/2014/main" id="{9E516E57-F056-46FC-8EA7-16EA09E110AD}"/>
                </a:ext>
              </a:extLst>
            </p:cNvPr>
            <p:cNvSpPr txBox="1"/>
            <p:nvPr/>
          </p:nvSpPr>
          <p:spPr>
            <a:xfrm rot="10800000">
              <a:off x="5103607" y="782683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47" name="テキスト ボックス 3">
            <a:extLst>
              <a:ext uri="{FF2B5EF4-FFF2-40B4-BE49-F238E27FC236}">
                <a16:creationId xmlns:a16="http://schemas.microsoft.com/office/drawing/2014/main" id="{20D7A6C8-948B-4FF7-BC6E-25F735FF2EC6}"/>
              </a:ext>
            </a:extLst>
          </p:cNvPr>
          <p:cNvSpPr txBox="1"/>
          <p:nvPr/>
        </p:nvSpPr>
        <p:spPr>
          <a:xfrm>
            <a:off x="9242062" y="1066081"/>
            <a:ext cx="310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hlinkClick r:id="rId2"/>
              </a:rPr>
              <a:t>https://imgur.com/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6C19D6-242C-4325-B395-1A1BB8A38DE2}"/>
              </a:ext>
            </a:extLst>
          </p:cNvPr>
          <p:cNvGrpSpPr/>
          <p:nvPr/>
        </p:nvGrpSpPr>
        <p:grpSpPr>
          <a:xfrm>
            <a:off x="166105" y="4044747"/>
            <a:ext cx="5929895" cy="2664860"/>
            <a:chOff x="0" y="1195986"/>
            <a:chExt cx="12192000" cy="5479013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6CDEF6F-CD7E-4BC4-996A-DD32AE259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16409" t="2617" r="855" b="34854"/>
            <a:stretch/>
          </p:blipFill>
          <p:spPr>
            <a:xfrm>
              <a:off x="0" y="1195986"/>
              <a:ext cx="12192000" cy="5479013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171AC6F-1475-4E29-B949-62869B4E17E0}"/>
                </a:ext>
              </a:extLst>
            </p:cNvPr>
            <p:cNvSpPr/>
            <p:nvPr/>
          </p:nvSpPr>
          <p:spPr>
            <a:xfrm>
              <a:off x="8427122" y="3192759"/>
              <a:ext cx="3538323" cy="137155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B97CA4-E774-4CE4-A42D-8129BDE0EE1B}"/>
              </a:ext>
            </a:extLst>
          </p:cNvPr>
          <p:cNvSpPr/>
          <p:nvPr/>
        </p:nvSpPr>
        <p:spPr>
          <a:xfrm>
            <a:off x="6482190" y="5377177"/>
            <a:ext cx="5235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종량제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API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서비스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API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호출을 계산하여 호출한 만큼 요금을 부과하거나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특정 용량 이상의 </a:t>
            </a: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호출량을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제한 하는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API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서비스 </a:t>
            </a:r>
          </a:p>
        </p:txBody>
      </p:sp>
    </p:spTree>
    <p:extLst>
      <p:ext uri="{BB962C8B-B14F-4D97-AF65-F5344CB8AC3E}">
        <p14:creationId xmlns:p14="http://schemas.microsoft.com/office/powerpoint/2010/main" val="66013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01844" y="115745"/>
            <a:ext cx="5261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03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설계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구현 및 시험 환경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3">
            <a:extLst>
              <a:ext uri="{FF2B5EF4-FFF2-40B4-BE49-F238E27FC236}">
                <a16:creationId xmlns:a16="http://schemas.microsoft.com/office/drawing/2014/main" id="{3E069B5C-83D9-449E-8E84-8BEACF751308}"/>
              </a:ext>
            </a:extLst>
          </p:cNvPr>
          <p:cNvSpPr txBox="1"/>
          <p:nvPr/>
        </p:nvSpPr>
        <p:spPr>
          <a:xfrm>
            <a:off x="6566049" y="1105849"/>
            <a:ext cx="52120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Vue.js</a:t>
            </a:r>
          </a:p>
          <a:p>
            <a:pPr>
              <a:tabLst>
                <a:tab pos="176213" algn="l"/>
              </a:tabLs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자바스크립트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프론트엔드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프레임워크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>
              <a:tabLst>
                <a:tab pos="176213" algn="l"/>
              </a:tabLs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Single Page Application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>
              <a:tabLst>
                <a:tab pos="176213" algn="l"/>
              </a:tabLs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WAS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없이 웹서버 만으로도 단독실행 가능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  <a:tabLst>
                <a:tab pos="176213" algn="l"/>
              </a:tabLst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65113" indent="-265113">
              <a:buFont typeface="Arial" panose="020B0604020202020204" pitchFamily="34" charset="0"/>
              <a:buChar char="•"/>
              <a:tabLst>
                <a:tab pos="176213" algn="l"/>
              </a:tabLst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Spring Boot [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]</a:t>
            </a:r>
          </a:p>
          <a:p>
            <a:pPr>
              <a:tabLst>
                <a:tab pos="176213" algn="l"/>
              </a:tabLs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자바 기반의 웹 어플리케이션 프레임워크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>
              <a:tabLst>
                <a:tab pos="176213" algn="l"/>
              </a:tabLs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기존의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Spring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과 달리 프로젝트 안에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WAS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>
              <a:tabLst>
                <a:tab pos="176213" algn="l"/>
              </a:tabLs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내장하고 있어 단독 실행 가능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>
              <a:tabLst>
                <a:tab pos="176213" algn="l"/>
              </a:tabLst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9050">
              <a:tabLst>
                <a:tab pos="176213" algn="l"/>
              </a:tabLst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자바 표준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ORM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JPA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하이버네이트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</a:p>
          <a:p>
            <a:pPr marL="180975" indent="-161925">
              <a:buFont typeface="Arial" panose="020B0604020202020204" pitchFamily="34" charset="0"/>
              <a:buChar char="•"/>
              <a:tabLst>
                <a:tab pos="176213" algn="l"/>
              </a:tabLst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9050">
              <a:tabLst>
                <a:tab pos="176213" algn="l"/>
              </a:tabLst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9050">
              <a:tabLst>
                <a:tab pos="176213" algn="l"/>
              </a:tabLst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Centos7, MySQL 5.7,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nginx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Jenkins..</a:t>
            </a:r>
          </a:p>
        </p:txBody>
      </p:sp>
      <p:sp>
        <p:nvSpPr>
          <p:cNvPr id="30" name="テキスト ボックス 3">
            <a:extLst>
              <a:ext uri="{FF2B5EF4-FFF2-40B4-BE49-F238E27FC236}">
                <a16:creationId xmlns:a16="http://schemas.microsoft.com/office/drawing/2014/main" id="{3AE45E67-EC7E-4335-B49C-1592FC11CED2}"/>
              </a:ext>
            </a:extLst>
          </p:cNvPr>
          <p:cNvSpPr txBox="1"/>
          <p:nvPr/>
        </p:nvSpPr>
        <p:spPr>
          <a:xfrm>
            <a:off x="659103" y="1150953"/>
            <a:ext cx="220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 기술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31" name="テキスト ボックス 6">
            <a:extLst>
              <a:ext uri="{FF2B5EF4-FFF2-40B4-BE49-F238E27FC236}">
                <a16:creationId xmlns:a16="http://schemas.microsoft.com/office/drawing/2014/main" id="{0FDB66B4-4CAB-468E-8A86-B80EC28B0637}"/>
              </a:ext>
            </a:extLst>
          </p:cNvPr>
          <p:cNvSpPr txBox="1"/>
          <p:nvPr/>
        </p:nvSpPr>
        <p:spPr>
          <a:xfrm>
            <a:off x="524108" y="1007712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2" name="テキスト ボックス 6">
            <a:extLst>
              <a:ext uri="{FF2B5EF4-FFF2-40B4-BE49-F238E27FC236}">
                <a16:creationId xmlns:a16="http://schemas.microsoft.com/office/drawing/2014/main" id="{33344621-B5FD-4D25-8C82-CE0BACB19A57}"/>
              </a:ext>
            </a:extLst>
          </p:cNvPr>
          <p:cNvSpPr txBox="1"/>
          <p:nvPr/>
        </p:nvSpPr>
        <p:spPr>
          <a:xfrm rot="10800000">
            <a:off x="2667061" y="782683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6DA288-49B0-42AE-A78E-BAD54ED080E3}"/>
              </a:ext>
            </a:extLst>
          </p:cNvPr>
          <p:cNvGrpSpPr/>
          <p:nvPr/>
        </p:nvGrpSpPr>
        <p:grpSpPr>
          <a:xfrm>
            <a:off x="413863" y="1965023"/>
            <a:ext cx="5825585" cy="3070965"/>
            <a:chOff x="826354" y="2221133"/>
            <a:chExt cx="5825585" cy="307096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D48113F-48C1-4D2D-91DD-F79F24DAEA69}"/>
                </a:ext>
              </a:extLst>
            </p:cNvPr>
            <p:cNvGrpSpPr/>
            <p:nvPr/>
          </p:nvGrpSpPr>
          <p:grpSpPr>
            <a:xfrm>
              <a:off x="985964" y="2221133"/>
              <a:ext cx="5665975" cy="3024049"/>
              <a:chOff x="734208" y="1121364"/>
              <a:chExt cx="4887809" cy="260872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6972321-CEEA-460C-9A59-B55C0FEC3048}"/>
                  </a:ext>
                </a:extLst>
              </p:cNvPr>
              <p:cNvGrpSpPr/>
              <p:nvPr/>
            </p:nvGrpSpPr>
            <p:grpSpPr>
              <a:xfrm>
                <a:off x="2155745" y="1834115"/>
                <a:ext cx="3466272" cy="1895975"/>
                <a:chOff x="2026620" y="3463937"/>
                <a:chExt cx="3466272" cy="1895975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7B6CC8CF-2B5E-4EA7-821F-6823E14B10AB}"/>
                    </a:ext>
                  </a:extLst>
                </p:cNvPr>
                <p:cNvGrpSpPr/>
                <p:nvPr/>
              </p:nvGrpSpPr>
              <p:grpSpPr>
                <a:xfrm>
                  <a:off x="3182829" y="3463937"/>
                  <a:ext cx="2310063" cy="1895975"/>
                  <a:chOff x="4079019" y="1347908"/>
                  <a:chExt cx="4593055" cy="3560127"/>
                </a:xfrm>
              </p:grpSpPr>
              <p:pic>
                <p:nvPicPr>
                  <p:cNvPr id="22" name="Picture 4" descr="관련 이미지">
                    <a:extLst>
                      <a:ext uri="{FF2B5EF4-FFF2-40B4-BE49-F238E27FC236}">
                        <a16:creationId xmlns:a16="http://schemas.microsoft.com/office/drawing/2014/main" id="{84CE8129-711E-4210-B35C-242EAE5B73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4329" r="68887" b="21801"/>
                  <a:stretch/>
                </p:blipFill>
                <p:spPr bwMode="auto">
                  <a:xfrm>
                    <a:off x="4940217" y="1347908"/>
                    <a:ext cx="2870656" cy="25255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관련 이미지">
                    <a:extLst>
                      <a:ext uri="{FF2B5EF4-FFF2-40B4-BE49-F238E27FC236}">
                        <a16:creationId xmlns:a16="http://schemas.microsoft.com/office/drawing/2014/main" id="{0E19D810-4961-4797-A763-6F7061A505C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113" t="30772" b="36106"/>
                  <a:stretch/>
                </p:blipFill>
                <p:spPr bwMode="auto">
                  <a:xfrm>
                    <a:off x="4079019" y="3961554"/>
                    <a:ext cx="4593055" cy="9464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" name="Picture 16">
                  <a:extLst>
                    <a:ext uri="{FF2B5EF4-FFF2-40B4-BE49-F238E27FC236}">
                      <a16:creationId xmlns:a16="http://schemas.microsoft.com/office/drawing/2014/main" id="{4CDC6B61-0675-4308-95C2-68F0DEA16A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6620" y="3499215"/>
                  <a:ext cx="1443789" cy="14437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E7686483-3132-446A-AC70-78AAF2ACDC56}"/>
                  </a:ext>
                </a:extLst>
              </p:cNvPr>
              <p:cNvSpPr txBox="1"/>
              <p:nvPr/>
            </p:nvSpPr>
            <p:spPr>
              <a:xfrm>
                <a:off x="734208" y="1121364"/>
                <a:ext cx="39566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-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스프링 기반의 웹 어플리케이션</a:t>
                </a:r>
                <a:endPara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88DBB1B-F0E2-470E-A98A-243EC1EED723}"/>
                </a:ext>
              </a:extLst>
            </p:cNvPr>
            <p:cNvGrpSpPr/>
            <p:nvPr/>
          </p:nvGrpSpPr>
          <p:grpSpPr>
            <a:xfrm>
              <a:off x="826354" y="3094285"/>
              <a:ext cx="1807464" cy="2197813"/>
              <a:chOff x="826354" y="3094285"/>
              <a:chExt cx="1807464" cy="2197813"/>
            </a:xfrm>
          </p:grpSpPr>
          <p:pic>
            <p:nvPicPr>
              <p:cNvPr id="1026" name="Picture 2" descr="vue js png에 대한 이미지 검색결과">
                <a:extLst>
                  <a:ext uri="{FF2B5EF4-FFF2-40B4-BE49-F238E27FC236}">
                    <a16:creationId xmlns:a16="http://schemas.microsoft.com/office/drawing/2014/main" id="{33BF1C92-13B9-40CD-A4D9-DD4BBAAEC5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00" t="19529" r="12473" b="19890"/>
              <a:stretch/>
            </p:blipFill>
            <p:spPr bwMode="auto">
              <a:xfrm>
                <a:off x="826354" y="3094285"/>
                <a:ext cx="1807464" cy="1465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vue js png에 대한 이미지 검색결과">
                <a:extLst>
                  <a:ext uri="{FF2B5EF4-FFF2-40B4-BE49-F238E27FC236}">
                    <a16:creationId xmlns:a16="http://schemas.microsoft.com/office/drawing/2014/main" id="{628EBDD3-A5F0-475B-94E4-3D73B36E1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29" t="24474" r="415" b="23141"/>
              <a:stretch/>
            </p:blipFill>
            <p:spPr bwMode="auto">
              <a:xfrm>
                <a:off x="985964" y="4645766"/>
                <a:ext cx="1550489" cy="646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125747-559D-4F66-AD90-5E8482BECD95}"/>
              </a:ext>
            </a:extLst>
          </p:cNvPr>
          <p:cNvSpPr/>
          <p:nvPr/>
        </p:nvSpPr>
        <p:spPr>
          <a:xfrm>
            <a:off x="3759" y="6488668"/>
            <a:ext cx="5392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61925">
              <a:buFont typeface="Arial" panose="020B0604020202020204" pitchFamily="34" charset="0"/>
              <a:buChar char="•"/>
              <a:tabLst>
                <a:tab pos="176213" algn="l"/>
              </a:tabLst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Optional)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사용하여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클러스터링된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서버로 구성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68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05711" y="115745"/>
            <a:ext cx="6253635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04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인터넷 서비스 동작 시나리오</a:t>
            </a:r>
            <a:endParaRPr lang="en-US" altLang="ko-KR" sz="10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100" kern="0" dirty="0">
                <a:ln w="3175">
                  <a:noFill/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* UML – </a:t>
            </a:r>
            <a:r>
              <a:rPr lang="ko-KR" altLang="en-US" sz="1100" kern="0" dirty="0" err="1">
                <a:ln w="3175">
                  <a:noFill/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유스</a:t>
            </a:r>
            <a:r>
              <a:rPr lang="ko-KR" altLang="en-US" sz="1100" kern="0" dirty="0">
                <a:ln w="3175">
                  <a:noFill/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케이스 다이어그램</a:t>
            </a:r>
            <a:endParaRPr lang="en-US" altLang="ko-KR" sz="1100" kern="0" dirty="0">
              <a:ln w="3175">
                <a:noFill/>
              </a:ln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A63A4B5-EFAE-437A-8910-1502262704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04303" y="2403663"/>
            <a:ext cx="622794" cy="8791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9DDD0-AF3B-48FA-97FE-D0274FE4B1CD}"/>
              </a:ext>
            </a:extLst>
          </p:cNvPr>
          <p:cNvSpPr txBox="1"/>
          <p:nvPr/>
        </p:nvSpPr>
        <p:spPr>
          <a:xfrm>
            <a:off x="2210781" y="325213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F7C52DC-3E02-438D-87B1-9EE78ACCE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0029" y="4138542"/>
            <a:ext cx="622794" cy="8791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C0C699-738B-469F-8833-3089FD623E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14106" y="2900874"/>
            <a:ext cx="622794" cy="8791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190033-9125-4C89-B51D-6511FFB1374B}"/>
              </a:ext>
            </a:extLst>
          </p:cNvPr>
          <p:cNvSpPr txBox="1"/>
          <p:nvPr/>
        </p:nvSpPr>
        <p:spPr>
          <a:xfrm>
            <a:off x="9292318" y="3749342"/>
            <a:ext cx="17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관리자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B980A6-5645-4A9C-90B2-7F4BA190F71E}"/>
              </a:ext>
            </a:extLst>
          </p:cNvPr>
          <p:cNvSpPr/>
          <p:nvPr/>
        </p:nvSpPr>
        <p:spPr>
          <a:xfrm>
            <a:off x="3229335" y="1179251"/>
            <a:ext cx="5588962" cy="556300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0E2A8-6A27-40DF-B3B8-A084B7F90D96}"/>
              </a:ext>
            </a:extLst>
          </p:cNvPr>
          <p:cNvSpPr txBox="1"/>
          <p:nvPr/>
        </p:nvSpPr>
        <p:spPr>
          <a:xfrm>
            <a:off x="5163586" y="1147357"/>
            <a:ext cx="1679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Sortographer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B526E9C-C651-4686-8E57-2FB599DAA7F0}"/>
              </a:ext>
            </a:extLst>
          </p:cNvPr>
          <p:cNvSpPr/>
          <p:nvPr/>
        </p:nvSpPr>
        <p:spPr>
          <a:xfrm>
            <a:off x="5272134" y="1737615"/>
            <a:ext cx="1345442" cy="52487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4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업로드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28B6279-AE0F-467E-BEC6-056B39595810}"/>
              </a:ext>
            </a:extLst>
          </p:cNvPr>
          <p:cNvSpPr/>
          <p:nvPr/>
        </p:nvSpPr>
        <p:spPr>
          <a:xfrm>
            <a:off x="5284671" y="2349012"/>
            <a:ext cx="1345442" cy="52487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4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조회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650857C-8E09-4652-A0B6-151C30B6B3A7}"/>
              </a:ext>
            </a:extLst>
          </p:cNvPr>
          <p:cNvSpPr/>
          <p:nvPr/>
        </p:nvSpPr>
        <p:spPr>
          <a:xfrm>
            <a:off x="5284671" y="2957644"/>
            <a:ext cx="1345442" cy="52487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호스팅 </a:t>
            </a:r>
            <a:r>
              <a:rPr lang="en-US" altLang="ko-KR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private</a:t>
            </a:r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화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4163510-A6CA-48DF-9F3A-F8EFE58709D5}"/>
              </a:ext>
            </a:extLst>
          </p:cNvPr>
          <p:cNvSpPr/>
          <p:nvPr/>
        </p:nvSpPr>
        <p:spPr>
          <a:xfrm>
            <a:off x="5284671" y="3566276"/>
            <a:ext cx="1345442" cy="52487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호스팅 </a:t>
            </a:r>
            <a:r>
              <a:rPr lang="en-US" altLang="ko-KR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URL </a:t>
            </a:r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제공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654F115-E810-46AE-BAF4-721289764190}"/>
              </a:ext>
            </a:extLst>
          </p:cNvPr>
          <p:cNvSpPr/>
          <p:nvPr/>
        </p:nvSpPr>
        <p:spPr>
          <a:xfrm>
            <a:off x="5272134" y="4170410"/>
            <a:ext cx="1345442" cy="5634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URL API </a:t>
            </a:r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조회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7EE7179-9BF5-4493-BA0E-F2233EA36EA6}"/>
              </a:ext>
            </a:extLst>
          </p:cNvPr>
          <p:cNvSpPr/>
          <p:nvPr/>
        </p:nvSpPr>
        <p:spPr>
          <a:xfrm>
            <a:off x="5258237" y="4818212"/>
            <a:ext cx="1345442" cy="52487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API-KEY </a:t>
            </a:r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지급</a:t>
            </a:r>
            <a:endParaRPr lang="en-US" altLang="ko-KR" sz="14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BA85304-C08A-4ECB-B972-97C73EFC079B}"/>
              </a:ext>
            </a:extLst>
          </p:cNvPr>
          <p:cNvCxnSpPr>
            <a:stCxn id="16" idx="3"/>
            <a:endCxn id="31" idx="2"/>
          </p:cNvCxnSpPr>
          <p:nvPr/>
        </p:nvCxnSpPr>
        <p:spPr>
          <a:xfrm flipV="1">
            <a:off x="2927097" y="2000050"/>
            <a:ext cx="2345037" cy="8432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7D0AEE2-D7EC-4AA6-9F35-F5C8596609B3}"/>
              </a:ext>
            </a:extLst>
          </p:cNvPr>
          <p:cNvCxnSpPr>
            <a:stCxn id="16" idx="3"/>
            <a:endCxn id="32" idx="2"/>
          </p:cNvCxnSpPr>
          <p:nvPr/>
        </p:nvCxnSpPr>
        <p:spPr>
          <a:xfrm flipV="1">
            <a:off x="2927097" y="2611447"/>
            <a:ext cx="2357574" cy="23180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1EB8613-2893-449C-8FF6-FDE8B7F24B18}"/>
              </a:ext>
            </a:extLst>
          </p:cNvPr>
          <p:cNvCxnSpPr>
            <a:stCxn id="16" idx="3"/>
            <a:endCxn id="33" idx="2"/>
          </p:cNvCxnSpPr>
          <p:nvPr/>
        </p:nvCxnSpPr>
        <p:spPr>
          <a:xfrm>
            <a:off x="2927097" y="2843252"/>
            <a:ext cx="2357574" cy="376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DC446C4-1757-4B98-989C-A2AEF94931A5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5140288" y="1963585"/>
            <a:ext cx="131846" cy="364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9101860-E879-40E2-AB8F-2EAD176CC39F}"/>
              </a:ext>
            </a:extLst>
          </p:cNvPr>
          <p:cNvCxnSpPr>
            <a:stCxn id="31" idx="2"/>
          </p:cNvCxnSpPr>
          <p:nvPr/>
        </p:nvCxnSpPr>
        <p:spPr>
          <a:xfrm flipH="1">
            <a:off x="5206211" y="2000050"/>
            <a:ext cx="65923" cy="1065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9D90F0A-0C02-4CBE-B8D5-1687A4E3AA0D}"/>
              </a:ext>
            </a:extLst>
          </p:cNvPr>
          <p:cNvCxnSpPr>
            <a:endCxn id="32" idx="2"/>
          </p:cNvCxnSpPr>
          <p:nvPr/>
        </p:nvCxnSpPr>
        <p:spPr>
          <a:xfrm>
            <a:off x="5206211" y="2521058"/>
            <a:ext cx="78460" cy="903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99240B0-AFDA-4061-8F6F-686CF2B4A823}"/>
              </a:ext>
            </a:extLst>
          </p:cNvPr>
          <p:cNvCxnSpPr>
            <a:endCxn id="32" idx="2"/>
          </p:cNvCxnSpPr>
          <p:nvPr/>
        </p:nvCxnSpPr>
        <p:spPr>
          <a:xfrm flipV="1">
            <a:off x="5206211" y="2611447"/>
            <a:ext cx="78460" cy="852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36A74CB-5406-4B40-8E22-07D9AC01880E}"/>
              </a:ext>
            </a:extLst>
          </p:cNvPr>
          <p:cNvCxnSpPr>
            <a:endCxn id="33" idx="2"/>
          </p:cNvCxnSpPr>
          <p:nvPr/>
        </p:nvCxnSpPr>
        <p:spPr>
          <a:xfrm>
            <a:off x="5206211" y="3109993"/>
            <a:ext cx="78460" cy="1100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AC6D715-DCC2-4D2D-BA79-87FBE7BE9FCC}"/>
              </a:ext>
            </a:extLst>
          </p:cNvPr>
          <p:cNvCxnSpPr>
            <a:endCxn id="33" idx="2"/>
          </p:cNvCxnSpPr>
          <p:nvPr/>
        </p:nvCxnSpPr>
        <p:spPr>
          <a:xfrm flipV="1">
            <a:off x="5206211" y="3220079"/>
            <a:ext cx="78460" cy="716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7C436F2-3E05-4ACA-A6BD-D0D39B112BE5}"/>
              </a:ext>
            </a:extLst>
          </p:cNvPr>
          <p:cNvCxnSpPr>
            <a:cxnSpLocks/>
            <a:stCxn id="19" idx="1"/>
            <a:endCxn id="34" idx="6"/>
          </p:cNvCxnSpPr>
          <p:nvPr/>
        </p:nvCxnSpPr>
        <p:spPr>
          <a:xfrm flipH="1">
            <a:off x="6630113" y="3340463"/>
            <a:ext cx="3183993" cy="488248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D9D3F03-9C54-433D-9228-C5984370E0C2}"/>
              </a:ext>
            </a:extLst>
          </p:cNvPr>
          <p:cNvCxnSpPr>
            <a:endCxn id="34" idx="6"/>
          </p:cNvCxnSpPr>
          <p:nvPr/>
        </p:nvCxnSpPr>
        <p:spPr>
          <a:xfrm flipH="1">
            <a:off x="6630113" y="3700379"/>
            <a:ext cx="99224" cy="12833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BE82063-3993-42DE-BCA4-3FD4CE8156F4}"/>
              </a:ext>
            </a:extLst>
          </p:cNvPr>
          <p:cNvCxnSpPr>
            <a:endCxn id="34" idx="6"/>
          </p:cNvCxnSpPr>
          <p:nvPr/>
        </p:nvCxnSpPr>
        <p:spPr>
          <a:xfrm flipH="1" flipV="1">
            <a:off x="6630113" y="3828711"/>
            <a:ext cx="91502" cy="1123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21AAD15-B375-416D-AD35-934EA6F97B7B}"/>
              </a:ext>
            </a:extLst>
          </p:cNvPr>
          <p:cNvCxnSpPr>
            <a:stCxn id="34" idx="2"/>
            <a:endCxn id="16" idx="3"/>
          </p:cNvCxnSpPr>
          <p:nvPr/>
        </p:nvCxnSpPr>
        <p:spPr>
          <a:xfrm flipH="1" flipV="1">
            <a:off x="2927097" y="2843252"/>
            <a:ext cx="2357574" cy="98545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86D5E1A-CE51-4498-B603-91EA6ADC7E3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927097" y="2843252"/>
            <a:ext cx="93521" cy="11439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F191616-4AC4-4305-A0C8-94301420B70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927097" y="2843252"/>
            <a:ext cx="14934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94CDD87-B92D-4D43-8FE3-3C79E1BA7DBB}"/>
              </a:ext>
            </a:extLst>
          </p:cNvPr>
          <p:cNvSpPr/>
          <p:nvPr/>
        </p:nvSpPr>
        <p:spPr>
          <a:xfrm>
            <a:off x="7051484" y="2334728"/>
            <a:ext cx="1345442" cy="52487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로그인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FBBF379-13F0-47E3-BF61-DB5C00EB951B}"/>
              </a:ext>
            </a:extLst>
          </p:cNvPr>
          <p:cNvCxnSpPr>
            <a:stCxn id="31" idx="6"/>
            <a:endCxn id="101" idx="1"/>
          </p:cNvCxnSpPr>
          <p:nvPr/>
        </p:nvCxnSpPr>
        <p:spPr>
          <a:xfrm>
            <a:off x="6617576" y="2000050"/>
            <a:ext cx="630943" cy="411543"/>
          </a:xfrm>
          <a:prstGeom prst="line">
            <a:avLst/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96844C67-D4B5-4FF1-8BE8-E206A83E578D}"/>
              </a:ext>
            </a:extLst>
          </p:cNvPr>
          <p:cNvCxnSpPr>
            <a:stCxn id="33" idx="6"/>
            <a:endCxn id="101" idx="3"/>
          </p:cNvCxnSpPr>
          <p:nvPr/>
        </p:nvCxnSpPr>
        <p:spPr>
          <a:xfrm flipV="1">
            <a:off x="6630113" y="2782733"/>
            <a:ext cx="618406" cy="437346"/>
          </a:xfrm>
          <a:prstGeom prst="line">
            <a:avLst/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0E7DACE-1383-4C86-BB90-80ECE3676A20}"/>
              </a:ext>
            </a:extLst>
          </p:cNvPr>
          <p:cNvCxnSpPr>
            <a:endCxn id="101" idx="1"/>
          </p:cNvCxnSpPr>
          <p:nvPr/>
        </p:nvCxnSpPr>
        <p:spPr>
          <a:xfrm flipV="1">
            <a:off x="7108521" y="2411593"/>
            <a:ext cx="139998" cy="1005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CACC742-F815-4644-9252-352CD7DC9C70}"/>
              </a:ext>
            </a:extLst>
          </p:cNvPr>
          <p:cNvCxnSpPr>
            <a:endCxn id="101" idx="1"/>
          </p:cNvCxnSpPr>
          <p:nvPr/>
        </p:nvCxnSpPr>
        <p:spPr>
          <a:xfrm>
            <a:off x="7248519" y="2301868"/>
            <a:ext cx="0" cy="10972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BD0C4F97-D862-4DBC-A1E3-75FCFB38B70D}"/>
              </a:ext>
            </a:extLst>
          </p:cNvPr>
          <p:cNvCxnSpPr>
            <a:endCxn id="101" idx="3"/>
          </p:cNvCxnSpPr>
          <p:nvPr/>
        </p:nvCxnSpPr>
        <p:spPr>
          <a:xfrm>
            <a:off x="7108521" y="2782733"/>
            <a:ext cx="13999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8A24C14-DCA3-483A-91FC-04C89A700F9A}"/>
              </a:ext>
            </a:extLst>
          </p:cNvPr>
          <p:cNvCxnSpPr>
            <a:endCxn id="101" idx="3"/>
          </p:cNvCxnSpPr>
          <p:nvPr/>
        </p:nvCxnSpPr>
        <p:spPr>
          <a:xfrm flipV="1">
            <a:off x="7248519" y="2782733"/>
            <a:ext cx="0" cy="9114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3D8AE4-963E-4D95-891F-641D0734F2A2}"/>
              </a:ext>
            </a:extLst>
          </p:cNvPr>
          <p:cNvSpPr txBox="1"/>
          <p:nvPr/>
        </p:nvSpPr>
        <p:spPr>
          <a:xfrm rot="2049290">
            <a:off x="6568336" y="1972037"/>
            <a:ext cx="98309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&lt;&lt;include&gt;&gt;</a:t>
            </a:r>
            <a:endParaRPr lang="ko-KR" altLang="en-US" sz="1200" dirty="0">
              <a:solidFill>
                <a:srgbClr val="7030A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61AF2B-F7C0-4D4A-BBAE-82BD8D051D1B}"/>
              </a:ext>
            </a:extLst>
          </p:cNvPr>
          <p:cNvSpPr txBox="1"/>
          <p:nvPr/>
        </p:nvSpPr>
        <p:spPr>
          <a:xfrm rot="19405438">
            <a:off x="6375113" y="2786236"/>
            <a:ext cx="98309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&lt;&lt;include&gt;&gt;</a:t>
            </a:r>
            <a:endParaRPr lang="ko-KR" altLang="en-US" sz="1200" dirty="0">
              <a:solidFill>
                <a:srgbClr val="7030A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BE29A7C-6259-4995-BC41-1EF45F4D2C6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669602" y="3340463"/>
            <a:ext cx="3144504" cy="17032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76BB7C5-03ED-4C10-B331-28B25F5B5551}"/>
              </a:ext>
            </a:extLst>
          </p:cNvPr>
          <p:cNvCxnSpPr>
            <a:cxnSpLocks/>
            <a:stCxn id="19" idx="1"/>
            <a:endCxn id="36" idx="6"/>
          </p:cNvCxnSpPr>
          <p:nvPr/>
        </p:nvCxnSpPr>
        <p:spPr>
          <a:xfrm flipH="1">
            <a:off x="6603679" y="3340463"/>
            <a:ext cx="3210427" cy="17401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0FFDF1-6FD6-4669-A55D-71C09DF56220}"/>
              </a:ext>
            </a:extLst>
          </p:cNvPr>
          <p:cNvSpPr txBox="1"/>
          <p:nvPr/>
        </p:nvSpPr>
        <p:spPr>
          <a:xfrm>
            <a:off x="1440797" y="5024769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서드 파티 서비스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D815AE-C678-4504-BFB2-DDC75CB57598}"/>
              </a:ext>
            </a:extLst>
          </p:cNvPr>
          <p:cNvCxnSpPr>
            <a:cxnSpLocks/>
          </p:cNvCxnSpPr>
          <p:nvPr/>
        </p:nvCxnSpPr>
        <p:spPr>
          <a:xfrm flipV="1">
            <a:off x="2630454" y="4448648"/>
            <a:ext cx="2628584" cy="156392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5C3EF4-C270-4679-876C-976082C11FE6}"/>
              </a:ext>
            </a:extLst>
          </p:cNvPr>
          <p:cNvCxnSpPr>
            <a:cxnSpLocks/>
            <a:endCxn id="36" idx="6"/>
          </p:cNvCxnSpPr>
          <p:nvPr/>
        </p:nvCxnSpPr>
        <p:spPr>
          <a:xfrm flipH="1">
            <a:off x="6603679" y="4949190"/>
            <a:ext cx="26434" cy="1314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B8AE32-AEAD-4DFC-AFD2-B332E18D5C19}"/>
              </a:ext>
            </a:extLst>
          </p:cNvPr>
          <p:cNvCxnSpPr>
            <a:cxnSpLocks/>
            <a:endCxn id="36" idx="6"/>
          </p:cNvCxnSpPr>
          <p:nvPr/>
        </p:nvCxnSpPr>
        <p:spPr>
          <a:xfrm flipH="1" flipV="1">
            <a:off x="6603679" y="5080647"/>
            <a:ext cx="125658" cy="7428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9943B65-C3B1-41BF-821F-E7A70B58C6B5}"/>
              </a:ext>
            </a:extLst>
          </p:cNvPr>
          <p:cNvCxnSpPr>
            <a:endCxn id="35" idx="2"/>
          </p:cNvCxnSpPr>
          <p:nvPr/>
        </p:nvCxnSpPr>
        <p:spPr>
          <a:xfrm>
            <a:off x="5163586" y="4304830"/>
            <a:ext cx="108548" cy="14728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E91F03C-F047-466D-9EEF-2E5ABF0AC098}"/>
              </a:ext>
            </a:extLst>
          </p:cNvPr>
          <p:cNvCxnSpPr>
            <a:endCxn id="35" idx="2"/>
          </p:cNvCxnSpPr>
          <p:nvPr/>
        </p:nvCxnSpPr>
        <p:spPr>
          <a:xfrm flipV="1">
            <a:off x="5163586" y="4452116"/>
            <a:ext cx="108548" cy="7472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8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82942" y="115745"/>
            <a:ext cx="7499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05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인터넷 서비스 아키텍처 다이어그램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ECA5120-C0BD-49FB-86FB-1B10FEC5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3488" r="2124"/>
          <a:stretch/>
        </p:blipFill>
        <p:spPr>
          <a:xfrm>
            <a:off x="6264885" y="2071112"/>
            <a:ext cx="5783801" cy="4671144"/>
          </a:xfrm>
          <a:prstGeom prst="rect">
            <a:avLst/>
          </a:prstGeom>
          <a:ln w="76200">
            <a:solidFill>
              <a:srgbClr val="876597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95F96F-483B-481E-8C02-3BCB60CD1194}"/>
              </a:ext>
            </a:extLst>
          </p:cNvPr>
          <p:cNvSpPr/>
          <p:nvPr/>
        </p:nvSpPr>
        <p:spPr>
          <a:xfrm>
            <a:off x="2002" y="2164525"/>
            <a:ext cx="6130524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Github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CodeCommit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Jenkins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활용한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CI /CD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분석된 이미지 파일을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S3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버킷에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저장 후 호스팅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RDS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사용하여 데이터를 저장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입출력이 찾은 휘발성 데이터는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In-Memory DB</a:t>
            </a:r>
          </a:p>
          <a:p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(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에 보관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웹서버와 웹 어플리케이션 서버를 분리함으로써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 부하 분산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보안 강화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2" name="テキスト ボックス 3">
            <a:extLst>
              <a:ext uri="{FF2B5EF4-FFF2-40B4-BE49-F238E27FC236}">
                <a16:creationId xmlns:a16="http://schemas.microsoft.com/office/drawing/2014/main" id="{272E7A34-3818-4795-A832-9F681900A9EB}"/>
              </a:ext>
            </a:extLst>
          </p:cNvPr>
          <p:cNvSpPr txBox="1"/>
          <p:nvPr/>
        </p:nvSpPr>
        <p:spPr>
          <a:xfrm>
            <a:off x="167354" y="1120870"/>
            <a:ext cx="737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모놀리식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아키텍처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–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단일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EC2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3" name="テキスト ボックス 6">
            <a:extLst>
              <a:ext uri="{FF2B5EF4-FFF2-40B4-BE49-F238E27FC236}">
                <a16:creationId xmlns:a16="http://schemas.microsoft.com/office/drawing/2014/main" id="{C2D33368-7C57-4E60-BF13-B8342E58F7C0}"/>
              </a:ext>
            </a:extLst>
          </p:cNvPr>
          <p:cNvSpPr txBox="1"/>
          <p:nvPr/>
        </p:nvSpPr>
        <p:spPr>
          <a:xfrm>
            <a:off x="359567" y="1015828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4" name="テキスト ボックス 6">
            <a:extLst>
              <a:ext uri="{FF2B5EF4-FFF2-40B4-BE49-F238E27FC236}">
                <a16:creationId xmlns:a16="http://schemas.microsoft.com/office/drawing/2014/main" id="{5DEAFA98-20C3-43AB-A9E9-957C70252E4A}"/>
              </a:ext>
            </a:extLst>
          </p:cNvPr>
          <p:cNvSpPr txBox="1"/>
          <p:nvPr/>
        </p:nvSpPr>
        <p:spPr>
          <a:xfrm rot="10800000">
            <a:off x="7025004" y="782683"/>
            <a:ext cx="3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16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66977" y="115745"/>
            <a:ext cx="8331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06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추진 일정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조원 구성 및 역할 분장 포함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200A24-AF86-4475-8818-1B37CD4DF43B}"/>
              </a:ext>
            </a:extLst>
          </p:cNvPr>
          <p:cNvGrpSpPr/>
          <p:nvPr/>
        </p:nvGrpSpPr>
        <p:grpSpPr>
          <a:xfrm>
            <a:off x="88890" y="1128999"/>
            <a:ext cx="8812215" cy="5483225"/>
            <a:chOff x="38090" y="1128999"/>
            <a:chExt cx="8812215" cy="5483225"/>
          </a:xfrm>
        </p:grpSpPr>
        <p:sp>
          <p:nvSpPr>
            <p:cNvPr id="7" name="Rectangle 114">
              <a:extLst>
                <a:ext uri="{FF2B5EF4-FFF2-40B4-BE49-F238E27FC236}">
                  <a16:creationId xmlns:a16="http://schemas.microsoft.com/office/drawing/2014/main" id="{93A0842E-8EBF-46D6-8CC9-345B2DEF8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8" y="3681698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"/>
              <a:r>
                <a:rPr lang="en-US" altLang="en-US" sz="1600" dirty="0">
                  <a:solidFill>
                    <a:srgbClr val="969696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Rectangle 113">
              <a:extLst>
                <a:ext uri="{FF2B5EF4-FFF2-40B4-BE49-F238E27FC236}">
                  <a16:creationId xmlns:a16="http://schemas.microsoft.com/office/drawing/2014/main" id="{56088B34-6841-4EF0-B627-22313802C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9" y="368169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30</a:t>
              </a:r>
              <a:endParaRPr lang="en-US" altLang="en-US" sz="1600" dirty="0"/>
            </a:p>
          </p:txBody>
        </p:sp>
        <p:sp>
          <p:nvSpPr>
            <p:cNvPr id="10" name="Rectangle 112">
              <a:extLst>
                <a:ext uri="{FF2B5EF4-FFF2-40B4-BE49-F238E27FC236}">
                  <a16:creationId xmlns:a16="http://schemas.microsoft.com/office/drawing/2014/main" id="{90989484-5211-4E85-B57E-44654A60D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3" y="3681698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29</a:t>
              </a:r>
              <a:endParaRPr lang="en-US" altLang="en-US" sz="1600" dirty="0"/>
            </a:p>
          </p:txBody>
        </p:sp>
        <p:sp>
          <p:nvSpPr>
            <p:cNvPr id="11" name="Rectangle 111">
              <a:extLst>
                <a:ext uri="{FF2B5EF4-FFF2-40B4-BE49-F238E27FC236}">
                  <a16:creationId xmlns:a16="http://schemas.microsoft.com/office/drawing/2014/main" id="{75735F89-158D-4A84-AA8E-BD486B0F1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4" y="368169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28</a:t>
              </a:r>
              <a:endParaRPr lang="en-US" altLang="en-US" sz="1600" dirty="0"/>
            </a:p>
          </p:txBody>
        </p:sp>
        <p:sp>
          <p:nvSpPr>
            <p:cNvPr id="12" name="Rectangle 110">
              <a:extLst>
                <a:ext uri="{FF2B5EF4-FFF2-40B4-BE49-F238E27FC236}">
                  <a16:creationId xmlns:a16="http://schemas.microsoft.com/office/drawing/2014/main" id="{08B71CDD-9A8B-42FC-8098-A68986746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8" y="3681698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27</a:t>
              </a:r>
              <a:endParaRPr lang="en-US" altLang="en-US" sz="1600" dirty="0"/>
            </a:p>
          </p:txBody>
        </p:sp>
        <p:sp>
          <p:nvSpPr>
            <p:cNvPr id="13" name="Rectangle 109">
              <a:extLst>
                <a:ext uri="{FF2B5EF4-FFF2-40B4-BE49-F238E27FC236}">
                  <a16:creationId xmlns:a16="http://schemas.microsoft.com/office/drawing/2014/main" id="{C57CE3B8-1D81-411D-84CB-FF2A7872A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9" y="368169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26</a:t>
              </a:r>
              <a:endParaRPr lang="en-US" altLang="en-US" sz="1600" dirty="0"/>
            </a:p>
          </p:txBody>
        </p:sp>
        <p:sp>
          <p:nvSpPr>
            <p:cNvPr id="14" name="Rectangle 108">
              <a:extLst>
                <a:ext uri="{FF2B5EF4-FFF2-40B4-BE49-F238E27FC236}">
                  <a16:creationId xmlns:a16="http://schemas.microsoft.com/office/drawing/2014/main" id="{2BF766EC-0B2A-4E02-9853-FEEFAC169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368170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25</a:t>
              </a:r>
              <a:endParaRPr lang="en-US" altLang="en-US" sz="1600" dirty="0"/>
            </a:p>
          </p:txBody>
        </p:sp>
        <p:sp>
          <p:nvSpPr>
            <p:cNvPr id="15" name="Rectangle 107">
              <a:extLst>
                <a:ext uri="{FF2B5EF4-FFF2-40B4-BE49-F238E27FC236}">
                  <a16:creationId xmlns:a16="http://schemas.microsoft.com/office/drawing/2014/main" id="{2639E933-17B4-4A01-B9C1-E176EC369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8" y="2854612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24</a:t>
              </a:r>
              <a:endParaRPr lang="en-US" altLang="en-US" sz="1600" dirty="0"/>
            </a:p>
          </p:txBody>
        </p:sp>
        <p:sp>
          <p:nvSpPr>
            <p:cNvPr id="16" name="Rectangle 106">
              <a:extLst>
                <a:ext uri="{FF2B5EF4-FFF2-40B4-BE49-F238E27FC236}">
                  <a16:creationId xmlns:a16="http://schemas.microsoft.com/office/drawing/2014/main" id="{F504AD05-C645-441F-AB3C-93C5ABB46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9" y="2854612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23</a:t>
              </a:r>
              <a:endParaRPr lang="en-US" altLang="en-US" sz="1600" dirty="0"/>
            </a:p>
          </p:txBody>
        </p:sp>
        <p:sp>
          <p:nvSpPr>
            <p:cNvPr id="17" name="Rectangle 105">
              <a:extLst>
                <a:ext uri="{FF2B5EF4-FFF2-40B4-BE49-F238E27FC236}">
                  <a16:creationId xmlns:a16="http://schemas.microsoft.com/office/drawing/2014/main" id="{4D5A5278-0071-4D0E-B57B-D21DFC530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3" y="2854612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22</a:t>
              </a:r>
              <a:endParaRPr lang="en-US" altLang="en-US" sz="1600" dirty="0"/>
            </a:p>
          </p:txBody>
        </p:sp>
        <p:sp>
          <p:nvSpPr>
            <p:cNvPr id="18" name="Rectangle 104">
              <a:extLst>
                <a:ext uri="{FF2B5EF4-FFF2-40B4-BE49-F238E27FC236}">
                  <a16:creationId xmlns:a16="http://schemas.microsoft.com/office/drawing/2014/main" id="{A936C0D2-E9AD-4E7B-8B68-1E1BB7303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4" y="2854612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21</a:t>
              </a:r>
              <a:endParaRPr lang="en-US" altLang="en-US" sz="1600" dirty="0"/>
            </a:p>
          </p:txBody>
        </p:sp>
        <p:sp>
          <p:nvSpPr>
            <p:cNvPr id="19" name="Rectangle 103">
              <a:extLst>
                <a:ext uri="{FF2B5EF4-FFF2-40B4-BE49-F238E27FC236}">
                  <a16:creationId xmlns:a16="http://schemas.microsoft.com/office/drawing/2014/main" id="{A503910B-EE90-40A2-A50C-1A35B854B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8" y="2854612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20</a:t>
              </a:r>
              <a:endParaRPr lang="en-US" altLang="en-US" sz="1600" dirty="0"/>
            </a:p>
          </p:txBody>
        </p:sp>
        <p:sp>
          <p:nvSpPr>
            <p:cNvPr id="20" name="Rectangle 102">
              <a:extLst>
                <a:ext uri="{FF2B5EF4-FFF2-40B4-BE49-F238E27FC236}">
                  <a16:creationId xmlns:a16="http://schemas.microsoft.com/office/drawing/2014/main" id="{EA0B0B3F-51BB-48F4-AE0F-2C6865E07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9" y="2854612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19</a:t>
              </a:r>
              <a:endParaRPr lang="en-US" altLang="en-US" sz="1600" dirty="0"/>
            </a:p>
          </p:txBody>
        </p:sp>
        <p:sp>
          <p:nvSpPr>
            <p:cNvPr id="21" name="Rectangle 101">
              <a:extLst>
                <a:ext uri="{FF2B5EF4-FFF2-40B4-BE49-F238E27FC236}">
                  <a16:creationId xmlns:a16="http://schemas.microsoft.com/office/drawing/2014/main" id="{1EFCE1FD-5753-42D9-9A60-482767F7B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2854611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18</a:t>
              </a:r>
              <a:endParaRPr lang="en-US" altLang="en-US" sz="1600" dirty="0"/>
            </a:p>
          </p:txBody>
        </p:sp>
        <p:sp>
          <p:nvSpPr>
            <p:cNvPr id="22" name="Rectangle 100">
              <a:extLst>
                <a:ext uri="{FF2B5EF4-FFF2-40B4-BE49-F238E27FC236}">
                  <a16:creationId xmlns:a16="http://schemas.microsoft.com/office/drawing/2014/main" id="{FAE44CE3-8A39-402F-8433-4B5D515BD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8" y="2027523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17</a:t>
              </a:r>
              <a:endParaRPr lang="en-US" altLang="en-US" sz="1600" dirty="0"/>
            </a:p>
          </p:txBody>
        </p:sp>
        <p:sp>
          <p:nvSpPr>
            <p:cNvPr id="23" name="Rectangle 99">
              <a:extLst>
                <a:ext uri="{FF2B5EF4-FFF2-40B4-BE49-F238E27FC236}">
                  <a16:creationId xmlns:a16="http://schemas.microsoft.com/office/drawing/2014/main" id="{F99AB89B-04C8-4307-A50D-96ECD2EC7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9" y="2027523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16</a:t>
              </a:r>
              <a:endParaRPr lang="en-US" altLang="en-US" sz="1600" dirty="0"/>
            </a:p>
          </p:txBody>
        </p:sp>
        <p:sp>
          <p:nvSpPr>
            <p:cNvPr id="24" name="Rectangle 98">
              <a:extLst>
                <a:ext uri="{FF2B5EF4-FFF2-40B4-BE49-F238E27FC236}">
                  <a16:creationId xmlns:a16="http://schemas.microsoft.com/office/drawing/2014/main" id="{1EB6CFFB-8E2C-41E1-8FA0-67F5022DB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3" y="2027523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15</a:t>
              </a:r>
              <a:endParaRPr lang="en-US" altLang="en-US" sz="1600" dirty="0"/>
            </a:p>
          </p:txBody>
        </p:sp>
        <p:sp>
          <p:nvSpPr>
            <p:cNvPr id="25" name="Rectangle 97">
              <a:extLst>
                <a:ext uri="{FF2B5EF4-FFF2-40B4-BE49-F238E27FC236}">
                  <a16:creationId xmlns:a16="http://schemas.microsoft.com/office/drawing/2014/main" id="{B9FC2F5D-ACE8-48A2-881A-82337972B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4" y="2027523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14</a:t>
              </a:r>
              <a:endParaRPr lang="en-US" altLang="en-US" sz="1600" dirty="0"/>
            </a:p>
          </p:txBody>
        </p:sp>
        <p:sp>
          <p:nvSpPr>
            <p:cNvPr id="26" name="Rectangle 96">
              <a:extLst>
                <a:ext uri="{FF2B5EF4-FFF2-40B4-BE49-F238E27FC236}">
                  <a16:creationId xmlns:a16="http://schemas.microsoft.com/office/drawing/2014/main" id="{68EBE8A8-B3A1-4F3A-9394-EE94B7280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8" y="2027523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13</a:t>
              </a:r>
              <a:endParaRPr lang="en-US" altLang="en-US" sz="1600" dirty="0"/>
            </a:p>
          </p:txBody>
        </p:sp>
        <p:sp>
          <p:nvSpPr>
            <p:cNvPr id="27" name="Rectangle 95">
              <a:extLst>
                <a:ext uri="{FF2B5EF4-FFF2-40B4-BE49-F238E27FC236}">
                  <a16:creationId xmlns:a16="http://schemas.microsoft.com/office/drawing/2014/main" id="{E76DD940-159A-4637-BD05-14A1EBBDC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9" y="2027523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12</a:t>
              </a:r>
              <a:endParaRPr lang="en-US" altLang="en-US" sz="1600" dirty="0"/>
            </a:p>
          </p:txBody>
        </p:sp>
        <p:sp>
          <p:nvSpPr>
            <p:cNvPr id="28" name="Rectangle 94">
              <a:extLst>
                <a:ext uri="{FF2B5EF4-FFF2-40B4-BE49-F238E27FC236}">
                  <a16:creationId xmlns:a16="http://schemas.microsoft.com/office/drawing/2014/main" id="{EF5D54D6-9F7F-4E36-A94A-E9FFDAC65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2027525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11</a:t>
              </a:r>
              <a:endParaRPr lang="en-US" altLang="en-US" sz="16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831EEB2-BB00-4C4D-8C08-460B8F83973A}"/>
                </a:ext>
              </a:extLst>
            </p:cNvPr>
            <p:cNvGrpSpPr/>
            <p:nvPr/>
          </p:nvGrpSpPr>
          <p:grpSpPr>
            <a:xfrm>
              <a:off x="38091" y="1128999"/>
              <a:ext cx="8812214" cy="898524"/>
              <a:chOff x="1720850" y="511176"/>
              <a:chExt cx="8812214" cy="898524"/>
            </a:xfrm>
          </p:grpSpPr>
          <p:sp>
            <p:nvSpPr>
              <p:cNvPr id="37" name="Rectangle 2">
                <a:extLst>
                  <a:ext uri="{FF2B5EF4-FFF2-40B4-BE49-F238E27FC236}">
                    <a16:creationId xmlns:a16="http://schemas.microsoft.com/office/drawing/2014/main" id="{1D56469B-697B-41BE-8673-399911488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4175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일</a:t>
                </a:r>
                <a:endParaRPr lang="en-US" altLang="en-US" sz="1800" dirty="0"/>
              </a:p>
            </p:txBody>
          </p:sp>
          <p:sp>
            <p:nvSpPr>
              <p:cNvPr id="38" name="Rectangle 3">
                <a:extLst>
                  <a:ext uri="{FF2B5EF4-FFF2-40B4-BE49-F238E27FC236}">
                    <a16:creationId xmlns:a16="http://schemas.microsoft.com/office/drawing/2014/main" id="{8E78116A-BD51-4C7F-A6C2-7BBF979CE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5289" y="960438"/>
                <a:ext cx="1258887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lvl="0" indent="0"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토</a:t>
                </a:r>
                <a:endParaRPr lang="en-US" altLang="en-US" sz="1800" dirty="0">
                  <a:solidFill>
                    <a:prstClr val="black"/>
                  </a:solidFill>
                  <a:latin typeface="맑은 고딕" panose="020F0502020204030204"/>
                  <a:ea typeface="+mn-ea"/>
                </a:endParaRPr>
              </a:p>
            </p:txBody>
          </p:sp>
          <p:sp>
            <p:nvSpPr>
              <p:cNvPr id="39" name="Rectangle 4">
                <a:extLst>
                  <a:ext uri="{FF2B5EF4-FFF2-40B4-BE49-F238E27FC236}">
                    <a16:creationId xmlns:a16="http://schemas.microsoft.com/office/drawing/2014/main" id="{DAE2CF73-07B1-43D4-BB2E-42BB53FA0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6400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lvl="0" indent="0"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금</a:t>
                </a:r>
                <a:endParaRPr lang="en-US" altLang="en-US" sz="1800" dirty="0"/>
              </a:p>
            </p:txBody>
          </p:sp>
          <p:sp>
            <p:nvSpPr>
              <p:cNvPr id="40" name="Rectangle 5">
                <a:extLst>
                  <a:ext uri="{FF2B5EF4-FFF2-40B4-BE49-F238E27FC236}">
                    <a16:creationId xmlns:a16="http://schemas.microsoft.com/office/drawing/2014/main" id="{78FFF2C4-7B06-4CEE-88A1-C294336F3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514" y="960438"/>
                <a:ext cx="1258887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목</a:t>
                </a:r>
                <a:endParaRPr lang="en-US" altLang="en-US" sz="1800" dirty="0"/>
              </a:p>
            </p:txBody>
          </p:sp>
          <p:sp>
            <p:nvSpPr>
              <p:cNvPr id="41" name="Rectangle 6">
                <a:extLst>
                  <a:ext uri="{FF2B5EF4-FFF2-40B4-BE49-F238E27FC236}">
                    <a16:creationId xmlns:a16="http://schemas.microsoft.com/office/drawing/2014/main" id="{F5942705-CA44-4482-BE03-679C34CD4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8625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lvl="0" indent="0"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수</a:t>
                </a:r>
                <a:endParaRPr lang="en-US" altLang="en-US" sz="1800" dirty="0">
                  <a:solidFill>
                    <a:prstClr val="black"/>
                  </a:solidFill>
                  <a:latin typeface="맑은 고딕" panose="020F0502020204030204"/>
                  <a:ea typeface="+mn-ea"/>
                </a:endParaRPr>
              </a:p>
            </p:txBody>
          </p:sp>
          <p:sp>
            <p:nvSpPr>
              <p:cNvPr id="42" name="Rectangle 7">
                <a:extLst>
                  <a:ext uri="{FF2B5EF4-FFF2-40B4-BE49-F238E27FC236}">
                    <a16:creationId xmlns:a16="http://schemas.microsoft.com/office/drawing/2014/main" id="{4528D264-BE49-4724-9B75-3116A2E95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739" y="960438"/>
                <a:ext cx="1258887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화</a:t>
                </a:r>
                <a:endParaRPr lang="en-US" altLang="en-US" sz="1800" dirty="0"/>
              </a:p>
            </p:txBody>
          </p:sp>
          <p:sp>
            <p:nvSpPr>
              <p:cNvPr id="43" name="Rectangle 8">
                <a:extLst>
                  <a:ext uri="{FF2B5EF4-FFF2-40B4-BE49-F238E27FC236}">
                    <a16:creationId xmlns:a16="http://schemas.microsoft.com/office/drawing/2014/main" id="{E1A6A897-9785-4EF8-8CB3-10BEC3107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850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월</a:t>
                </a:r>
                <a:endParaRPr lang="en-US" altLang="en-US" sz="1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44" name="Rectangle 9">
                <a:extLst>
                  <a:ext uri="{FF2B5EF4-FFF2-40B4-BE49-F238E27FC236}">
                    <a16:creationId xmlns:a16="http://schemas.microsoft.com/office/drawing/2014/main" id="{A55625DF-EEAB-41A3-AE61-2DD672883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851" y="511176"/>
                <a:ext cx="8812213" cy="4492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2019</a:t>
                </a:r>
                <a:r>
                  <a:rPr lang="ko-KR" altLang="en-US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년 </a:t>
                </a:r>
                <a:r>
                  <a:rPr lang="en-US" altLang="ko-KR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11</a:t>
                </a:r>
                <a:r>
                  <a:rPr lang="ko-KR" altLang="en-US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월</a:t>
                </a:r>
                <a:endParaRPr lang="en-US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4F5B8378-1D6E-4B5A-B7CF-96E3FE979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4508786"/>
              <a:ext cx="8812213" cy="4492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18000" rIns="90000" bIns="18000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2019</a:t>
              </a:r>
              <a:r>
                <a:rPr lang="ko-KR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년 </a:t>
              </a:r>
              <a:r>
                <a:rPr lang="en-US" altLang="ko-KR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12</a:t>
              </a:r>
              <a:r>
                <a:rPr lang="ko-KR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월</a:t>
              </a:r>
              <a:endParaRPr lang="en-US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46" name="Rectangle 100">
              <a:extLst>
                <a:ext uri="{FF2B5EF4-FFF2-40B4-BE49-F238E27FC236}">
                  <a16:creationId xmlns:a16="http://schemas.microsoft.com/office/drawing/2014/main" id="{6843634B-2788-48A9-8EDD-3FDE6069E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6" y="5785136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15</a:t>
              </a:r>
              <a:endParaRPr lang="en-US" altLang="en-US" sz="1600" dirty="0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50777087-F88E-4920-8B9F-28A613A2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7" y="5785136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14</a:t>
              </a:r>
              <a:endParaRPr lang="en-US" altLang="en-US" sz="1600" dirty="0"/>
            </a:p>
          </p:txBody>
        </p:sp>
        <p:sp>
          <p:nvSpPr>
            <p:cNvPr id="48" name="Rectangle 98">
              <a:extLst>
                <a:ext uri="{FF2B5EF4-FFF2-40B4-BE49-F238E27FC236}">
                  <a16:creationId xmlns:a16="http://schemas.microsoft.com/office/drawing/2014/main" id="{98B1FF8D-5CF8-4675-AC9C-E6F851951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1" y="5785136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13</a:t>
              </a:r>
              <a:endParaRPr lang="en-US" altLang="en-US" sz="1600" dirty="0"/>
            </a:p>
          </p:txBody>
        </p:sp>
        <p:sp>
          <p:nvSpPr>
            <p:cNvPr id="49" name="Rectangle 97">
              <a:extLst>
                <a:ext uri="{FF2B5EF4-FFF2-40B4-BE49-F238E27FC236}">
                  <a16:creationId xmlns:a16="http://schemas.microsoft.com/office/drawing/2014/main" id="{297011E9-BCB6-4CC5-AB8B-250E07516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2" y="5785136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12</a:t>
              </a:r>
              <a:endParaRPr lang="en-US" altLang="en-US" sz="1600" dirty="0"/>
            </a:p>
          </p:txBody>
        </p:sp>
        <p:sp>
          <p:nvSpPr>
            <p:cNvPr id="50" name="Rectangle 96">
              <a:extLst>
                <a:ext uri="{FF2B5EF4-FFF2-40B4-BE49-F238E27FC236}">
                  <a16:creationId xmlns:a16="http://schemas.microsoft.com/office/drawing/2014/main" id="{6D5CCF56-07D2-4265-8F7D-447DA5C3D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6" y="5785136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11</a:t>
              </a:r>
              <a:endParaRPr lang="en-US" altLang="en-US" sz="1600" dirty="0"/>
            </a:p>
          </p:txBody>
        </p:sp>
        <p:sp>
          <p:nvSpPr>
            <p:cNvPr id="51" name="Rectangle 95">
              <a:extLst>
                <a:ext uri="{FF2B5EF4-FFF2-40B4-BE49-F238E27FC236}">
                  <a16:creationId xmlns:a16="http://schemas.microsoft.com/office/drawing/2014/main" id="{BF85AAEB-3469-4D10-9BEA-C260F6581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7" y="5785136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10</a:t>
              </a:r>
              <a:endParaRPr lang="en-US" altLang="en-US" sz="1600" dirty="0"/>
            </a:p>
          </p:txBody>
        </p:sp>
        <p:sp>
          <p:nvSpPr>
            <p:cNvPr id="52" name="Rectangle 94">
              <a:extLst>
                <a:ext uri="{FF2B5EF4-FFF2-40B4-BE49-F238E27FC236}">
                  <a16:creationId xmlns:a16="http://schemas.microsoft.com/office/drawing/2014/main" id="{82D1CBA0-0491-44B0-A319-3779F261A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0" y="5785137"/>
              <a:ext cx="1258888" cy="827087"/>
            </a:xfrm>
            <a:prstGeom prst="rect">
              <a:avLst/>
            </a:prstGeom>
            <a:solidFill>
              <a:srgbClr val="FFD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9</a:t>
              </a:r>
            </a:p>
            <a:p>
              <a:pPr algn="ctr" fontAlgn="b">
                <a:spcBef>
                  <a:spcPct val="0"/>
                </a:spcBef>
                <a:buFontTx/>
                <a:buNone/>
              </a:pP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anose="020B0604020202020204" pitchFamily="34" charset="0"/>
                </a:rPr>
                <a:t>제출</a:t>
              </a:r>
              <a:endParaRPr lang="en-US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3" name="Rectangle 93">
              <a:extLst>
                <a:ext uri="{FF2B5EF4-FFF2-40B4-BE49-F238E27FC236}">
                  <a16:creationId xmlns:a16="http://schemas.microsoft.com/office/drawing/2014/main" id="{75658D47-4585-4F44-A892-CFA845E7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6" y="4958050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8</a:t>
              </a:r>
              <a:endParaRPr lang="en-US" altLang="en-US" sz="1600" dirty="0"/>
            </a:p>
          </p:txBody>
        </p:sp>
        <p:sp>
          <p:nvSpPr>
            <p:cNvPr id="54" name="Rectangle 92">
              <a:extLst>
                <a:ext uri="{FF2B5EF4-FFF2-40B4-BE49-F238E27FC236}">
                  <a16:creationId xmlns:a16="http://schemas.microsoft.com/office/drawing/2014/main" id="{5BD56320-5D46-4093-B2DE-AFF1820A0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7" y="495805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7</a:t>
              </a:r>
              <a:endParaRPr lang="en-US" altLang="en-US" sz="1600" dirty="0"/>
            </a:p>
          </p:txBody>
        </p:sp>
        <p:sp>
          <p:nvSpPr>
            <p:cNvPr id="55" name="Rectangle 91">
              <a:extLst>
                <a:ext uri="{FF2B5EF4-FFF2-40B4-BE49-F238E27FC236}">
                  <a16:creationId xmlns:a16="http://schemas.microsoft.com/office/drawing/2014/main" id="{EE2842E1-AEB4-4E6C-84A2-E1774E4AE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1" y="4958050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6</a:t>
              </a:r>
              <a:endParaRPr lang="en-US" altLang="en-US" sz="1600" dirty="0"/>
            </a:p>
          </p:txBody>
        </p:sp>
        <p:sp>
          <p:nvSpPr>
            <p:cNvPr id="56" name="Rectangle 90">
              <a:extLst>
                <a:ext uri="{FF2B5EF4-FFF2-40B4-BE49-F238E27FC236}">
                  <a16:creationId xmlns:a16="http://schemas.microsoft.com/office/drawing/2014/main" id="{6B0D2CD3-42E6-4450-8647-A9816CFBB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2" y="495805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5</a:t>
              </a:r>
              <a:endParaRPr lang="en-US" altLang="en-US" sz="1600" dirty="0"/>
            </a:p>
          </p:txBody>
        </p:sp>
        <p:sp>
          <p:nvSpPr>
            <p:cNvPr id="57" name="Rectangle 89">
              <a:extLst>
                <a:ext uri="{FF2B5EF4-FFF2-40B4-BE49-F238E27FC236}">
                  <a16:creationId xmlns:a16="http://schemas.microsoft.com/office/drawing/2014/main" id="{F8667D10-4298-499B-9B10-6A8B8936A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6" y="4958050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4</a:t>
              </a:r>
              <a:endParaRPr lang="en-US" altLang="en-US" sz="1600" dirty="0"/>
            </a:p>
          </p:txBody>
        </p:sp>
        <p:sp>
          <p:nvSpPr>
            <p:cNvPr id="58" name="Rectangle 88">
              <a:extLst>
                <a:ext uri="{FF2B5EF4-FFF2-40B4-BE49-F238E27FC236}">
                  <a16:creationId xmlns:a16="http://schemas.microsoft.com/office/drawing/2014/main" id="{91D4B653-7CBF-4D3A-B896-7F68181EA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7" y="495805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3</a:t>
              </a:r>
              <a:endParaRPr lang="en-US" altLang="en-US" sz="1600" dirty="0"/>
            </a:p>
          </p:txBody>
        </p:sp>
        <p:sp>
          <p:nvSpPr>
            <p:cNvPr id="59" name="Rectangle 87">
              <a:extLst>
                <a:ext uri="{FF2B5EF4-FFF2-40B4-BE49-F238E27FC236}">
                  <a16:creationId xmlns:a16="http://schemas.microsoft.com/office/drawing/2014/main" id="{90BDAD31-AB62-4C93-9F2F-928D1D147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0" y="495804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</a:t>
              </a:r>
              <a:endParaRPr lang="en-US" altLang="en-US" sz="1600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3601947-8386-4D57-9398-9A5DAEE0E76A}"/>
              </a:ext>
            </a:extLst>
          </p:cNvPr>
          <p:cNvSpPr txBox="1"/>
          <p:nvPr/>
        </p:nvSpPr>
        <p:spPr>
          <a:xfrm>
            <a:off x="9065362" y="1613559"/>
            <a:ext cx="3115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팀장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설동민</a:t>
            </a:r>
            <a:endParaRPr lang="en-US" altLang="ko-KR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역할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서버 개발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배포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       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인프라 설계 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C2F6D3-2496-40CB-B925-F404029B5EE1}"/>
              </a:ext>
            </a:extLst>
          </p:cNvPr>
          <p:cNvSpPr txBox="1"/>
          <p:nvPr/>
        </p:nvSpPr>
        <p:spPr>
          <a:xfrm>
            <a:off x="9076410" y="3585456"/>
            <a:ext cx="3026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팀원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</a:t>
            </a:r>
            <a:r>
              <a:rPr lang="ko-KR" altLang="en-US" sz="20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박재연</a:t>
            </a:r>
            <a:endParaRPr lang="en-US" altLang="ko-KR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역할 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: DB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설계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UX/UI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디자인</a:t>
            </a:r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</a:t>
            </a: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       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서버 개발</a:t>
            </a:r>
            <a:endParaRPr lang="en-US" altLang="ko-KR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00B76AE-9399-4210-A1A9-0CBBB7FC83CC}"/>
              </a:ext>
            </a:extLst>
          </p:cNvPr>
          <p:cNvGrpSpPr/>
          <p:nvPr/>
        </p:nvGrpSpPr>
        <p:grpSpPr>
          <a:xfrm>
            <a:off x="3866833" y="2349214"/>
            <a:ext cx="2516494" cy="307777"/>
            <a:chOff x="6927" y="2372223"/>
            <a:chExt cx="4126699" cy="307777"/>
          </a:xfrm>
        </p:grpSpPr>
        <p:sp>
          <p:nvSpPr>
            <p:cNvPr id="98" name="화살표: 왼쪽/오른쪽 97">
              <a:extLst>
                <a:ext uri="{FF2B5EF4-FFF2-40B4-BE49-F238E27FC236}">
                  <a16:creationId xmlns:a16="http://schemas.microsoft.com/office/drawing/2014/main" id="{29FBEA4F-BAF6-4FE4-8CC0-B0D6DAB54CED}"/>
                </a:ext>
              </a:extLst>
            </p:cNvPr>
            <p:cNvSpPr/>
            <p:nvPr/>
          </p:nvSpPr>
          <p:spPr>
            <a:xfrm>
              <a:off x="6927" y="2401051"/>
              <a:ext cx="4126699" cy="210416"/>
            </a:xfrm>
            <a:prstGeom prst="leftRightArrow">
              <a:avLst/>
            </a:prstGeom>
            <a:solidFill>
              <a:srgbClr val="876597"/>
            </a:solidFill>
            <a:ln>
              <a:solidFill>
                <a:srgbClr val="876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70D2980-BFFD-4821-AB2A-DE207562B3E9}"/>
                </a:ext>
              </a:extLst>
            </p:cNvPr>
            <p:cNvSpPr/>
            <p:nvPr/>
          </p:nvSpPr>
          <p:spPr>
            <a:xfrm>
              <a:off x="547507" y="2372223"/>
              <a:ext cx="3310701" cy="3077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765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인프라 및 운영서버 세팅</a:t>
              </a:r>
            </a:p>
          </p:txBody>
        </p:sp>
      </p:grpSp>
      <p:sp>
        <p:nvSpPr>
          <p:cNvPr id="103" name="화살표: 왼쪽/오른쪽 102">
            <a:extLst>
              <a:ext uri="{FF2B5EF4-FFF2-40B4-BE49-F238E27FC236}">
                <a16:creationId xmlns:a16="http://schemas.microsoft.com/office/drawing/2014/main" id="{6877E370-71BA-4348-85FB-A1461D71A976}"/>
              </a:ext>
            </a:extLst>
          </p:cNvPr>
          <p:cNvSpPr/>
          <p:nvPr/>
        </p:nvSpPr>
        <p:spPr>
          <a:xfrm>
            <a:off x="88890" y="2385940"/>
            <a:ext cx="2489528" cy="237061"/>
          </a:xfrm>
          <a:prstGeom prst="leftRightArrow">
            <a:avLst/>
          </a:prstGeom>
          <a:solidFill>
            <a:srgbClr val="876597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DD5892C-D167-4606-9009-6A3066C8695A}"/>
              </a:ext>
            </a:extLst>
          </p:cNvPr>
          <p:cNvSpPr/>
          <p:nvPr/>
        </p:nvSpPr>
        <p:spPr>
          <a:xfrm>
            <a:off x="491294" y="2335780"/>
            <a:ext cx="1766902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아이디어 회의</a:t>
            </a: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C232069F-C22E-4D57-98A5-4A525F3E98C1}"/>
              </a:ext>
            </a:extLst>
          </p:cNvPr>
          <p:cNvSpPr/>
          <p:nvPr/>
        </p:nvSpPr>
        <p:spPr>
          <a:xfrm>
            <a:off x="6870313" y="2343516"/>
            <a:ext cx="1872322" cy="319172"/>
          </a:xfrm>
          <a:prstGeom prst="rightArrow">
            <a:avLst/>
          </a:prstGeom>
          <a:solidFill>
            <a:srgbClr val="876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3F14329-92B3-46AE-95F5-0CEF82D6121F}"/>
              </a:ext>
            </a:extLst>
          </p:cNvPr>
          <p:cNvSpPr/>
          <p:nvPr/>
        </p:nvSpPr>
        <p:spPr>
          <a:xfrm>
            <a:off x="7104699" y="2318436"/>
            <a:ext cx="1233507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 시작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67FA83-AEB4-49F7-917C-F545F4EEE7C8}"/>
              </a:ext>
            </a:extLst>
          </p:cNvPr>
          <p:cNvSpPr/>
          <p:nvPr/>
        </p:nvSpPr>
        <p:spPr>
          <a:xfrm>
            <a:off x="5206772" y="3179274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차 회의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3A54450-68F5-4A3A-917E-035863B52286}"/>
              </a:ext>
            </a:extLst>
          </p:cNvPr>
          <p:cNvSpPr/>
          <p:nvPr/>
        </p:nvSpPr>
        <p:spPr>
          <a:xfrm>
            <a:off x="5201453" y="4053061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차 회의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1EEB4F0-7213-463E-9D1E-9B28C45E9CF7}"/>
              </a:ext>
            </a:extLst>
          </p:cNvPr>
          <p:cNvSpPr/>
          <p:nvPr/>
        </p:nvSpPr>
        <p:spPr>
          <a:xfrm>
            <a:off x="5201453" y="5279739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최종 회의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BA2ED95-99B0-4997-BE6A-209BA8D12D53}"/>
              </a:ext>
            </a:extLst>
          </p:cNvPr>
          <p:cNvSpPr/>
          <p:nvPr/>
        </p:nvSpPr>
        <p:spPr>
          <a:xfrm>
            <a:off x="1419865" y="6162961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발표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2243746-28A6-4BB4-90F9-4BC4E732B79F}"/>
              </a:ext>
            </a:extLst>
          </p:cNvPr>
          <p:cNvSpPr/>
          <p:nvPr/>
        </p:nvSpPr>
        <p:spPr>
          <a:xfrm>
            <a:off x="3940305" y="6162960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317350952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1009</Words>
  <Application>Microsoft Office PowerPoint</Application>
  <PresentationFormat>와이드스크린</PresentationFormat>
  <Paragraphs>267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12롯데마트행복Medium</vt:lpstr>
      <vt:lpstr>나눔손글씨 펜</vt:lpstr>
      <vt:lpstr>나눔손글씨 붓</vt:lpstr>
      <vt:lpstr>맑은 고딕</vt:lpstr>
      <vt:lpstr>12롯데마트드림Bold</vt:lpstr>
      <vt:lpstr>Wingdings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박 재연</cp:lastModifiedBy>
  <cp:revision>300</cp:revision>
  <dcterms:created xsi:type="dcterms:W3CDTF">2019-10-14T04:15:44Z</dcterms:created>
  <dcterms:modified xsi:type="dcterms:W3CDTF">2019-11-15T08:06:48Z</dcterms:modified>
</cp:coreProperties>
</file>